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1"/>
  </p:notesMasterIdLst>
  <p:sldIdLst>
    <p:sldId id="256" r:id="rId2"/>
    <p:sldId id="257" r:id="rId3"/>
    <p:sldId id="258" r:id="rId4"/>
    <p:sldId id="262" r:id="rId5"/>
    <p:sldId id="263" r:id="rId6"/>
    <p:sldId id="266" r:id="rId7"/>
    <p:sldId id="301" r:id="rId8"/>
    <p:sldId id="303" r:id="rId9"/>
    <p:sldId id="268" r:id="rId10"/>
    <p:sldId id="269" r:id="rId11"/>
    <p:sldId id="302" r:id="rId12"/>
    <p:sldId id="273" r:id="rId13"/>
    <p:sldId id="274" r:id="rId14"/>
    <p:sldId id="276" r:id="rId15"/>
    <p:sldId id="277" r:id="rId16"/>
    <p:sldId id="278" r:id="rId17"/>
    <p:sldId id="280" r:id="rId18"/>
    <p:sldId id="310" r:id="rId19"/>
    <p:sldId id="281"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804" autoAdjust="0"/>
    <p:restoredTop sz="94848" autoAdjust="0"/>
  </p:normalViewPr>
  <p:slideViewPr>
    <p:cSldViewPr snapToGrid="0" snapToObjects="1">
      <p:cViewPr varScale="1">
        <p:scale>
          <a:sx n="97" d="100"/>
          <a:sy n="97" d="100"/>
        </p:scale>
        <p:origin x="-114" y="-25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490C46-B99F-A944-AFAA-D63E3AD38800}" type="datetimeFigureOut">
              <a:rPr lang="en-US" smtClean="0"/>
              <a:t>3/21/2014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AFCC4E-1311-A746-B54C-E1211F08C43B}" type="slidenum">
              <a:rPr lang="en-US" smtClean="0"/>
              <a:t>‹#›</a:t>
            </a:fld>
            <a:endParaRPr lang="en-US"/>
          </a:p>
        </p:txBody>
      </p:sp>
    </p:spTree>
    <p:extLst>
      <p:ext uri="{BB962C8B-B14F-4D97-AF65-F5344CB8AC3E}">
        <p14:creationId xmlns:p14="http://schemas.microsoft.com/office/powerpoint/2010/main" val="191004443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239" indent="-3239"/>
            <a:r>
              <a:rPr lang="en-US" dirty="0" smtClean="0"/>
              <a:t>You must have an authorized username and password to access the TA Interface; If you are a Test Administrator and have</a:t>
            </a:r>
            <a:r>
              <a:rPr lang="en-US" baseline="0" dirty="0" smtClean="0"/>
              <a:t> </a:t>
            </a:r>
            <a:r>
              <a:rPr lang="en-US" dirty="0" smtClean="0"/>
              <a:t>not received this information, please contact your LEA or School Administrator. If you are</a:t>
            </a:r>
            <a:r>
              <a:rPr lang="en-US" baseline="0" dirty="0" smtClean="0"/>
              <a:t> an LEA Administrator without this information, please contact the help desk.</a:t>
            </a:r>
            <a:endParaRPr lang="en-US" dirty="0" smtClean="0"/>
          </a:p>
          <a:p>
            <a:pPr marL="229456" indent="-229456">
              <a:buFont typeface="Arial" pitchFamily="34" charset="0"/>
              <a:buChar char="•"/>
            </a:pPr>
            <a:endParaRPr lang="en-US" dirty="0" smtClean="0"/>
          </a:p>
          <a:p>
            <a:pPr marL="3239" indent="-3239"/>
            <a:r>
              <a:rPr lang="en-US" dirty="0" smtClean="0"/>
              <a:t>To access the TA Interface, go to the SAGE Portal. Select the appropriate role: [</a:t>
            </a:r>
            <a:r>
              <a:rPr lang="en-US" b="1" dirty="0" smtClean="0"/>
              <a:t>Teachers/Test Administrator</a:t>
            </a:r>
            <a:r>
              <a:rPr lang="en-US" dirty="0" smtClean="0"/>
              <a:t>] or [</a:t>
            </a:r>
            <a:r>
              <a:rPr lang="en-US" b="1" dirty="0" smtClean="0"/>
              <a:t>School/District Testing Coordinators</a:t>
            </a:r>
            <a:r>
              <a:rPr lang="en-US" dirty="0" smtClean="0"/>
              <a:t>].</a:t>
            </a:r>
          </a:p>
          <a:p>
            <a:pPr marL="229456" indent="-229456">
              <a:buFont typeface="Arial" pitchFamily="34" charset="0"/>
              <a:buChar char="•"/>
            </a:pPr>
            <a:endParaRPr lang="en-US" dirty="0" smtClean="0"/>
          </a:p>
          <a:p>
            <a:r>
              <a:rPr lang="en-US" dirty="0" smtClean="0"/>
              <a:t>Click the [</a:t>
            </a:r>
            <a:r>
              <a:rPr lang="en-US" b="1" dirty="0" smtClean="0"/>
              <a:t>SAGE Test Administration</a:t>
            </a:r>
            <a:r>
              <a:rPr lang="en-US" dirty="0" smtClean="0"/>
              <a:t>] or [</a:t>
            </a:r>
            <a:r>
              <a:rPr lang="en-US" b="1" dirty="0" smtClean="0"/>
              <a:t>Training Sites</a:t>
            </a:r>
            <a:r>
              <a:rPr lang="en-US" dirty="0" smtClean="0"/>
              <a:t>] icon depending on what part of the system you intend to access.</a:t>
            </a:r>
          </a:p>
          <a:p>
            <a:endParaRPr lang="en-US" dirty="0" smtClean="0"/>
          </a:p>
          <a:p>
            <a:r>
              <a:rPr lang="en-US" dirty="0" smtClean="0"/>
              <a:t>Please ensure that you run the TA Interface</a:t>
            </a:r>
            <a:r>
              <a:rPr lang="en-US" baseline="0" dirty="0" smtClean="0"/>
              <a:t> through a supported browser. You will find the list of supported browsers in the System Requirements for Online Testing, found on the SAGE Portal (sageportal.org) under Technology Resources &gt; Manuals and Guides. </a:t>
            </a:r>
            <a:endParaRPr lang="en-US" dirty="0" smtClean="0"/>
          </a:p>
        </p:txBody>
      </p:sp>
      <p:sp>
        <p:nvSpPr>
          <p:cNvPr id="4" name="Slide Number Placeholder 3"/>
          <p:cNvSpPr>
            <a:spLocks noGrp="1"/>
          </p:cNvSpPr>
          <p:nvPr>
            <p:ph type="sldNum" sz="quarter" idx="10"/>
          </p:nvPr>
        </p:nvSpPr>
        <p:spPr/>
        <p:txBody>
          <a:bodyPr/>
          <a:lstStyle/>
          <a:p>
            <a:fld id="{44C62E86-D1AC-442C-8E7C-C62DCD41AD30}" type="slidenum">
              <a:rPr lang="en-US" smtClean="0">
                <a:solidFill>
                  <a:prstClr val="black"/>
                </a:solidFill>
              </a:rPr>
              <a:pPr/>
              <a:t>4</a:t>
            </a:fld>
            <a:endParaRPr lang="en-US"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3141">
              <a:defRPr/>
            </a:pPr>
            <a:r>
              <a:rPr lang="en-US" dirty="0"/>
              <a:t>Pausing an individual student’s test will pause only that student’s test. Only that student will be logged out automatically. That student can easily resume their test by requesting entry into the same session again, provided the session is still active.</a:t>
            </a:r>
          </a:p>
          <a:p>
            <a:endParaRPr lang="en-US" b="0" i="0" dirty="0" smtClean="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16</a:t>
            </a:fld>
            <a:endParaRPr lang="en-US" dirty="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None/>
            </a:pPr>
            <a:r>
              <a:rPr lang="en-US" b="0" dirty="0" smtClean="0"/>
              <a:t>Basic Test Rules</a:t>
            </a:r>
          </a:p>
          <a:p>
            <a:pPr>
              <a:buNone/>
            </a:pPr>
            <a:r>
              <a:rPr lang="en-US" b="0" dirty="0" smtClean="0"/>
              <a:t>The SAGE assessments,</a:t>
            </a:r>
            <a:r>
              <a:rPr lang="en-US" b="0" baseline="0" dirty="0" smtClean="0"/>
              <a:t> except for Grade 6 Math, are NOT broken into test segments. This allows students to go at their own pace which can be monitored through the TA interface. </a:t>
            </a:r>
            <a:endParaRPr lang="en-US" b="0" dirty="0" smtClean="0"/>
          </a:p>
          <a:p>
            <a:pPr>
              <a:buNone/>
            </a:pPr>
            <a:endParaRPr lang="en-US" b="0" dirty="0" smtClean="0"/>
          </a:p>
          <a:p>
            <a:pPr marL="171422" indent="-171422">
              <a:spcAft>
                <a:spcPts val="612"/>
              </a:spcAft>
              <a:buFont typeface="Arial" pitchFamily="34" charset="0"/>
              <a:buChar char="•"/>
            </a:pPr>
            <a:r>
              <a:rPr lang="en-US" b="0" dirty="0" smtClean="0"/>
              <a:t>Students cannot skip test items.</a:t>
            </a:r>
          </a:p>
          <a:p>
            <a:pPr marL="171422" indent="-171422">
              <a:spcAft>
                <a:spcPts val="612"/>
              </a:spcAft>
              <a:buFont typeface="Arial" pitchFamily="34" charset="0"/>
              <a:buChar char="•"/>
            </a:pPr>
            <a:r>
              <a:rPr lang="en-US" b="0" dirty="0" smtClean="0"/>
              <a:t>Students must answer all test items on a page before going to the next page. Some pages contain multiple test items. Students may need to use the vertical scroll bar to view all items on a page.</a:t>
            </a:r>
          </a:p>
          <a:p>
            <a:pPr marL="171422" indent="-171422">
              <a:spcAft>
                <a:spcPts val="612"/>
              </a:spcAft>
              <a:buFont typeface="Arial" pitchFamily="34" charset="0"/>
              <a:buChar char="•"/>
            </a:pPr>
            <a:r>
              <a:rPr lang="en-US" b="0" dirty="0" smtClean="0"/>
              <a:t>Students may mark items for review and use the Past/Marked drop-down menu to return to those items easily, provided the test has not been paused for more than 20 minutes</a:t>
            </a:r>
            <a:r>
              <a:rPr lang="en-US" b="0" baseline="0" dirty="0" smtClean="0"/>
              <a:t> and the test is not segmented.</a:t>
            </a:r>
            <a:r>
              <a:rPr lang="en-US" b="0" dirty="0" smtClean="0"/>
              <a:t> </a:t>
            </a:r>
          </a:p>
          <a:p>
            <a:pPr marL="171422" indent="-171422">
              <a:spcAft>
                <a:spcPts val="612"/>
              </a:spcAft>
              <a:buFont typeface="Arial" pitchFamily="34" charset="0"/>
              <a:buChar char="•"/>
            </a:pPr>
            <a:r>
              <a:rPr lang="en-US" b="0" dirty="0" smtClean="0"/>
              <a:t>Students may review past items and change their answers only if the test has not been paused for more than 20 minutes. The exception here is the Writing</a:t>
            </a:r>
            <a:r>
              <a:rPr lang="en-US" b="0" baseline="0" dirty="0" smtClean="0"/>
              <a:t> test. Students may return to their Writing tests even after a 20 minute pause has occurred.</a:t>
            </a:r>
            <a:endParaRPr lang="en-US" b="0" dirty="0" smtClean="0"/>
          </a:p>
          <a:p>
            <a:pPr marL="171422" indent="-171422" defTabSz="914258">
              <a:buFont typeface="Arial" pitchFamily="34" charset="0"/>
              <a:buChar char="•"/>
            </a:pPr>
            <a:r>
              <a:rPr lang="en-US" b="0" dirty="0" smtClean="0"/>
              <a:t>Students cannot pause if they have not finished all items on a page.</a:t>
            </a:r>
            <a:r>
              <a:rPr lang="en-US" dirty="0"/>
              <a:t> The student may need to scroll down on the page, or if he or she is reviewing items, may need to advance to the last viewed page. Note: students who have viewed an item, then pressed the back button will still need to answer the items or items viewed on the previous page before they can pause</a:t>
            </a:r>
            <a:r>
              <a:rPr lang="en-US" dirty="0" smtClean="0"/>
              <a:t>.</a:t>
            </a:r>
          </a:p>
          <a:p>
            <a:pPr marL="171422" indent="-171422" defTabSz="914258">
              <a:buFont typeface="Arial" pitchFamily="34" charset="0"/>
              <a:buChar char="•"/>
            </a:pPr>
            <a:r>
              <a:rPr lang="en-US" b="0" dirty="0" smtClean="0"/>
              <a:t>Give students a five minute warning before stopping a test session. This will allow them time to review any marked answers before the session is stopped.</a:t>
            </a:r>
            <a:endParaRPr lang="en-US" b="0" dirty="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17</a:t>
            </a:fld>
            <a:endParaRPr lang="en-US" dirty="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None/>
            </a:pPr>
            <a:r>
              <a:rPr lang="en-US" b="0" dirty="0" smtClean="0"/>
              <a:t>Basic Test Rules</a:t>
            </a:r>
          </a:p>
          <a:p>
            <a:pPr>
              <a:buNone/>
            </a:pPr>
            <a:r>
              <a:rPr lang="en-US" b="0" dirty="0" smtClean="0"/>
              <a:t>The SAGE assessments,</a:t>
            </a:r>
            <a:r>
              <a:rPr lang="en-US" b="0" baseline="0" dirty="0" smtClean="0"/>
              <a:t> except for Grade 6 Math, are NOT broken into test segments. This allows students to go at their own pace which can be monitored through the TA interface. </a:t>
            </a:r>
            <a:endParaRPr lang="en-US" b="0" dirty="0" smtClean="0"/>
          </a:p>
          <a:p>
            <a:pPr>
              <a:buNone/>
            </a:pPr>
            <a:endParaRPr lang="en-US" b="0" dirty="0" smtClean="0"/>
          </a:p>
          <a:p>
            <a:pPr marL="171422" indent="-171422">
              <a:spcAft>
                <a:spcPts val="612"/>
              </a:spcAft>
              <a:buFont typeface="Arial" pitchFamily="34" charset="0"/>
              <a:buChar char="•"/>
            </a:pPr>
            <a:r>
              <a:rPr lang="en-US" b="0" dirty="0" smtClean="0"/>
              <a:t>Students cannot skip test items.</a:t>
            </a:r>
          </a:p>
          <a:p>
            <a:pPr marL="171422" indent="-171422">
              <a:spcAft>
                <a:spcPts val="612"/>
              </a:spcAft>
              <a:buFont typeface="Arial" pitchFamily="34" charset="0"/>
              <a:buChar char="•"/>
            </a:pPr>
            <a:r>
              <a:rPr lang="en-US" b="0" dirty="0" smtClean="0"/>
              <a:t>Students must answer all test items on a page before going to the next page. Some pages contain multiple test items. Students may need to use the vertical scroll bar to view all items on a page.</a:t>
            </a:r>
          </a:p>
          <a:p>
            <a:pPr marL="171422" indent="-171422">
              <a:spcAft>
                <a:spcPts val="612"/>
              </a:spcAft>
              <a:buFont typeface="Arial" pitchFamily="34" charset="0"/>
              <a:buChar char="•"/>
            </a:pPr>
            <a:r>
              <a:rPr lang="en-US" b="0" dirty="0" smtClean="0"/>
              <a:t>Students may mark items for review and use the Past/Marked drop-down menu to return to those items easily, provided the test has not been paused for more than 20 minutes</a:t>
            </a:r>
            <a:r>
              <a:rPr lang="en-US" b="0" baseline="0" dirty="0" smtClean="0"/>
              <a:t> and the test is not segmented.</a:t>
            </a:r>
            <a:r>
              <a:rPr lang="en-US" b="0" dirty="0" smtClean="0"/>
              <a:t> </a:t>
            </a:r>
          </a:p>
          <a:p>
            <a:pPr marL="171422" indent="-171422">
              <a:spcAft>
                <a:spcPts val="612"/>
              </a:spcAft>
              <a:buFont typeface="Arial" pitchFamily="34" charset="0"/>
              <a:buChar char="•"/>
            </a:pPr>
            <a:r>
              <a:rPr lang="en-US" b="0" dirty="0" smtClean="0"/>
              <a:t>Students may review past items and change their answers only if the test has not been paused for more than 20 minutes. The exception here is the Writing</a:t>
            </a:r>
            <a:r>
              <a:rPr lang="en-US" b="0" baseline="0" dirty="0" smtClean="0"/>
              <a:t> test. Students may return to their Writing tests even after a 20 minute pause has occurred.</a:t>
            </a:r>
            <a:endParaRPr lang="en-US" b="0" dirty="0" smtClean="0"/>
          </a:p>
          <a:p>
            <a:pPr marL="171422" indent="-171422" defTabSz="914258">
              <a:buFont typeface="Arial" pitchFamily="34" charset="0"/>
              <a:buChar char="•"/>
            </a:pPr>
            <a:r>
              <a:rPr lang="en-US" b="0" dirty="0" smtClean="0"/>
              <a:t>Students cannot pause if they have not finished all items on a page.</a:t>
            </a:r>
            <a:r>
              <a:rPr lang="en-US" dirty="0"/>
              <a:t> The student may need to scroll down on the page, or if he or she is reviewing items, may need to advance to the last viewed page. Note: students who have viewed an item, then pressed the back button will still need to answer the items or items viewed on the previous page before they can pause</a:t>
            </a:r>
            <a:r>
              <a:rPr lang="en-US" dirty="0" smtClean="0"/>
              <a:t>.</a:t>
            </a:r>
          </a:p>
          <a:p>
            <a:pPr marL="171422" indent="-171422" defTabSz="914258">
              <a:buFont typeface="Arial" pitchFamily="34" charset="0"/>
              <a:buChar char="•"/>
            </a:pPr>
            <a:r>
              <a:rPr lang="en-US" b="0" dirty="0" smtClean="0"/>
              <a:t>Give students a five minute warning before stopping a test session. This will allow them time to review any marked answers before the session is stopped.</a:t>
            </a:r>
            <a:endParaRPr lang="en-US" b="0" dirty="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18</a:t>
            </a:fld>
            <a:endParaRPr lang="en-US" dirty="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Aft>
                <a:spcPts val="612"/>
              </a:spcAft>
            </a:pPr>
            <a:r>
              <a:rPr lang="en-US" dirty="0" smtClean="0"/>
              <a:t>All students have the ability to do the following:</a:t>
            </a:r>
          </a:p>
          <a:p>
            <a:pPr marL="171422" indent="-171422">
              <a:spcAft>
                <a:spcPts val="612"/>
              </a:spcAft>
              <a:buFont typeface="Arial" pitchFamily="34" charset="0"/>
              <a:buChar char="•"/>
            </a:pPr>
            <a:r>
              <a:rPr lang="en-US" dirty="0" smtClean="0"/>
              <a:t>Highlight text in passages and test questions</a:t>
            </a:r>
          </a:p>
          <a:p>
            <a:pPr marL="171422" indent="-171422">
              <a:spcAft>
                <a:spcPts val="612"/>
              </a:spcAft>
              <a:buFont typeface="Arial" pitchFamily="34" charset="0"/>
              <a:buChar char="•"/>
            </a:pPr>
            <a:r>
              <a:rPr lang="en-US" dirty="0" smtClean="0"/>
              <a:t>Zoom in and out of test pages, which makes the font look larger or smaller</a:t>
            </a:r>
          </a:p>
          <a:p>
            <a:pPr marL="171422" indent="-171422">
              <a:spcAft>
                <a:spcPts val="612"/>
              </a:spcAft>
              <a:buFont typeface="Arial" pitchFamily="34" charset="0"/>
              <a:buChar char="•"/>
            </a:pPr>
            <a:r>
              <a:rPr lang="en-US" dirty="0" smtClean="0"/>
              <a:t>Mark specific items for review</a:t>
            </a:r>
          </a:p>
          <a:p>
            <a:pPr marL="171422" indent="-171422">
              <a:spcAft>
                <a:spcPts val="612"/>
              </a:spcAft>
              <a:buFont typeface="Arial" pitchFamily="34" charset="0"/>
              <a:buChar char="•"/>
            </a:pPr>
            <a:r>
              <a:rPr lang="en-US" dirty="0" smtClean="0"/>
              <a:t>Strikethrough</a:t>
            </a:r>
            <a:r>
              <a:rPr lang="en-US" baseline="0" dirty="0" smtClean="0"/>
              <a:t> </a:t>
            </a:r>
            <a:r>
              <a:rPr lang="en-US" dirty="0" smtClean="0"/>
              <a:t>(cross out answer options)</a:t>
            </a:r>
          </a:p>
          <a:p>
            <a:pPr marL="171422" indent="-171422">
              <a:spcAft>
                <a:spcPts val="612"/>
              </a:spcAft>
              <a:buFont typeface="Arial" pitchFamily="34" charset="0"/>
              <a:buChar char="•"/>
            </a:pPr>
            <a:r>
              <a:rPr lang="en-US" dirty="0" smtClean="0"/>
              <a:t>Use the Formula Sheet, Notepad, or Calculator depending on the test</a:t>
            </a:r>
            <a:r>
              <a:rPr lang="en-US" i="1" dirty="0" smtClean="0"/>
              <a:t> </a:t>
            </a:r>
          </a:p>
          <a:p>
            <a:pPr marL="171422" indent="-171422">
              <a:buFont typeface="Arial" pitchFamily="34" charset="0"/>
              <a:buChar char="•"/>
            </a:pPr>
            <a:r>
              <a:rPr lang="en-US" i="0" dirty="0" smtClean="0"/>
              <a:t>Use the</a:t>
            </a:r>
            <a:r>
              <a:rPr lang="en-US" i="0" baseline="0" dirty="0" smtClean="0"/>
              <a:t> Expand button to display more of a reading passage or science scene</a:t>
            </a:r>
            <a:endParaRPr lang="en-US" i="0" dirty="0" smtClean="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19</a:t>
            </a:fld>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You will see a list of tests when you access either TA interface. If the tests are by grade band then you are on the training site. The operational tests will be by grade or course.</a:t>
            </a:r>
            <a:endParaRPr lang="en-US" dirty="0" smtClean="0"/>
          </a:p>
          <a:p>
            <a:endParaRPr lang="en-US" dirty="0" smtClean="0"/>
          </a:p>
          <a:p>
            <a:r>
              <a:rPr lang="en-US" baseline="0" dirty="0" smtClean="0"/>
              <a:t>The Test Administrator Interface page is shown in the top example. The Test Administrator Interface is used to administer operational test sessions. </a:t>
            </a:r>
          </a:p>
          <a:p>
            <a:endParaRPr lang="en-US" dirty="0" smtClean="0"/>
          </a:p>
          <a:p>
            <a:r>
              <a:rPr lang="en-US" dirty="0" smtClean="0"/>
              <a:t>The</a:t>
            </a:r>
            <a:r>
              <a:rPr lang="en-US" baseline="0" dirty="0" smtClean="0"/>
              <a:t> Test Administrator Training site page is shown in the bottom example. It is important to remember that the Test Administrator Training site is identical in form to the Test Administrator Interface, and is different in function only that it is used</a:t>
            </a:r>
            <a:r>
              <a:rPr lang="en-US" dirty="0" smtClean="0"/>
              <a:t> by</a:t>
            </a:r>
            <a:r>
              <a:rPr lang="en-US" baseline="0" dirty="0" smtClean="0"/>
              <a:t> students taking the Training Tests.</a:t>
            </a:r>
            <a:endParaRPr lang="en-US" dirty="0" smtClean="0"/>
          </a:p>
          <a:p>
            <a:pPr defTabSz="917838">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5</a:t>
            </a:fld>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dirty="0" smtClean="0"/>
              <a:t>After you log in, you’ll see</a:t>
            </a:r>
            <a:r>
              <a:rPr lang="en-US" baseline="0" dirty="0" smtClean="0"/>
              <a:t> the</a:t>
            </a:r>
            <a:r>
              <a:rPr lang="en-US" dirty="0" smtClean="0"/>
              <a:t> home page of the Test Administrator Interface.</a:t>
            </a:r>
          </a:p>
          <a:p>
            <a:pPr lvl="0"/>
            <a:r>
              <a:rPr lang="en-US" dirty="0" smtClean="0"/>
              <a:t/>
            </a:r>
            <a:br>
              <a:rPr lang="en-US" dirty="0" smtClean="0"/>
            </a:br>
            <a:r>
              <a:rPr lang="en-US" dirty="0" smtClean="0"/>
              <a:t>The header row </a:t>
            </a:r>
            <a:r>
              <a:rPr lang="en-US" b="0" i="0" baseline="0" dirty="0" smtClean="0"/>
              <a:t>includes the [</a:t>
            </a:r>
            <a:r>
              <a:rPr lang="en-US" b="1" i="0" baseline="0" dirty="0" smtClean="0"/>
              <a:t>Help</a:t>
            </a:r>
            <a:r>
              <a:rPr lang="en-US" b="0" i="0" baseline="0" dirty="0" smtClean="0"/>
              <a:t>], [</a:t>
            </a:r>
            <a:r>
              <a:rPr lang="en-US" b="1" i="0" baseline="0" dirty="0" smtClean="0"/>
              <a:t>Logout</a:t>
            </a:r>
            <a:r>
              <a:rPr lang="en-US" b="0" i="0" baseline="0" dirty="0" smtClean="0"/>
              <a:t>], and [</a:t>
            </a:r>
            <a:r>
              <a:rPr lang="en-US" b="1" i="0" baseline="0" dirty="0" smtClean="0"/>
              <a:t>Alert</a:t>
            </a:r>
            <a:r>
              <a:rPr lang="en-US" b="0" i="0" baseline="0" dirty="0" smtClean="0"/>
              <a:t>] buttons. Please note the [</a:t>
            </a:r>
            <a:r>
              <a:rPr lang="en-US" b="1" i="0" baseline="0" dirty="0" smtClean="0"/>
              <a:t>Alert</a:t>
            </a:r>
            <a:r>
              <a:rPr lang="en-US" b="0" i="0" baseline="0" dirty="0" smtClean="0"/>
              <a:t>] button is the exclamation point in the top right. </a:t>
            </a:r>
          </a:p>
          <a:p>
            <a:pPr lvl="0"/>
            <a:endParaRPr lang="en-US" b="0" i="0" baseline="0" dirty="0" smtClean="0"/>
          </a:p>
          <a:p>
            <a:pPr lvl="0"/>
            <a:r>
              <a:rPr lang="en-US" b="0" i="0" baseline="0" dirty="0" smtClean="0"/>
              <a:t>Before you create a session, this row will include the following as shown in </a:t>
            </a:r>
            <a:r>
              <a:rPr lang="en-US" b="0" i="1" baseline="0" dirty="0" smtClean="0"/>
              <a:t>Figure</a:t>
            </a:r>
            <a:r>
              <a:rPr lang="en-US" b="0" i="1" dirty="0" smtClean="0"/>
              <a:t> 1</a:t>
            </a:r>
            <a:r>
              <a:rPr lang="en-US" b="0" i="0" baseline="0" dirty="0" smtClean="0"/>
              <a:t>: [</a:t>
            </a:r>
            <a:r>
              <a:rPr lang="en-US" b="1" i="0" baseline="0" dirty="0" smtClean="0"/>
              <a:t>Start Session</a:t>
            </a:r>
            <a:r>
              <a:rPr lang="en-US" b="0" i="0" baseline="0" dirty="0" smtClean="0"/>
              <a:t>] (which will be grayed out until you select tests), [</a:t>
            </a:r>
            <a:r>
              <a:rPr lang="en-US" b="1" i="0" baseline="0" dirty="0" smtClean="0"/>
              <a:t>Student Lookup</a:t>
            </a:r>
            <a:r>
              <a:rPr lang="en-US" b="0" i="0" baseline="0" dirty="0" smtClean="0"/>
              <a:t>], and [</a:t>
            </a:r>
            <a:r>
              <a:rPr lang="en-US" b="1" i="0" baseline="0" dirty="0" smtClean="0"/>
              <a:t>Print</a:t>
            </a:r>
            <a:r>
              <a:rPr lang="en-US" b="0" i="0" baseline="0" dirty="0" smtClean="0"/>
              <a:t>] buttons. It will also show Session ID (which will be blank when you first log in), and [Approvals (0)].</a:t>
            </a:r>
            <a:endParaRPr lang="en-US" sz="1100" dirty="0"/>
          </a:p>
          <a:p>
            <a:pPr lvl="0"/>
            <a:endParaRPr lang="en-US" sz="1100" dirty="0"/>
          </a:p>
          <a:p>
            <a:pPr lvl="0"/>
            <a:r>
              <a:rPr lang="en-US" b="0" i="0" baseline="0" dirty="0" smtClean="0"/>
              <a:t>After you create a session, this row will change and include the following as shown in </a:t>
            </a:r>
            <a:r>
              <a:rPr lang="en-US" b="0" i="1" baseline="0" dirty="0" smtClean="0"/>
              <a:t>Figure</a:t>
            </a:r>
            <a:r>
              <a:rPr lang="en-US" b="0" i="1" dirty="0" smtClean="0"/>
              <a:t> 2</a:t>
            </a:r>
            <a:r>
              <a:rPr lang="en-US" b="0" i="0" baseline="0" dirty="0" smtClean="0"/>
              <a:t>:</a:t>
            </a:r>
            <a:r>
              <a:rPr lang="en-US" sz="1100" dirty="0"/>
              <a:t> </a:t>
            </a:r>
            <a:r>
              <a:rPr lang="en-US" b="0" i="0" baseline="0" dirty="0" smtClean="0"/>
              <a:t>[</a:t>
            </a:r>
            <a:r>
              <a:rPr lang="en-US" b="1" i="0" baseline="0" dirty="0" smtClean="0"/>
              <a:t>Stop Session</a:t>
            </a:r>
            <a:r>
              <a:rPr lang="en-US" b="0" i="0" baseline="0" dirty="0" smtClean="0"/>
              <a:t>], [</a:t>
            </a:r>
            <a:r>
              <a:rPr lang="en-US" b="1" i="0" baseline="0" dirty="0" smtClean="0"/>
              <a:t>Student Lookup</a:t>
            </a:r>
            <a:r>
              <a:rPr lang="en-US" b="0" i="0" baseline="0" dirty="0" smtClean="0"/>
              <a:t>], [</a:t>
            </a:r>
            <a:r>
              <a:rPr lang="en-US" b="1" i="0" baseline="0" dirty="0" smtClean="0"/>
              <a:t>Print</a:t>
            </a:r>
            <a:r>
              <a:rPr lang="en-US" b="0" i="0" baseline="0" dirty="0" smtClean="0"/>
              <a:t>], [</a:t>
            </a:r>
            <a:r>
              <a:rPr lang="en-US" b="1" i="0" baseline="0" dirty="0" smtClean="0"/>
              <a:t>Refresh Now</a:t>
            </a:r>
            <a:r>
              <a:rPr lang="en-US" b="0" i="0" baseline="0" dirty="0" smtClean="0"/>
              <a:t>], Session ID (which will show the automatically generated Session ID), and [Approvals (#)].</a:t>
            </a:r>
            <a:endParaRPr lang="en-US" sz="1100" dirty="0"/>
          </a:p>
          <a:p>
            <a:pPr lvl="0"/>
            <a:endParaRPr lang="en-US" b="0" i="0" baseline="0" dirty="0" smtClean="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6</a:t>
            </a:fld>
            <a:endParaRPr lang="en-US"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i="0" baseline="0" dirty="0" smtClean="0"/>
              <a:t>After you have started the test session and given the students your Session ID, they will begin the login process. </a:t>
            </a:r>
          </a:p>
          <a:p>
            <a:endParaRPr lang="en-US" b="0" i="0" baseline="0" dirty="0" smtClean="0"/>
          </a:p>
          <a:p>
            <a:r>
              <a:rPr lang="en-US" b="0" i="0" baseline="0" dirty="0" smtClean="0"/>
              <a:t>Before students start logging in, the [</a:t>
            </a:r>
            <a:r>
              <a:rPr lang="en-US" b="1" i="0" baseline="0" dirty="0" smtClean="0"/>
              <a:t>Approvals</a:t>
            </a:r>
            <a:r>
              <a:rPr lang="en-US" b="0" i="0" baseline="0" dirty="0" smtClean="0"/>
              <a:t>] button is not clickable. The [Approvals] button says “[Approvals (0)].” The preview table says “No students awaiting approval.”</a:t>
            </a:r>
          </a:p>
          <a:p>
            <a:endParaRPr lang="en-US" b="0" i="0" baseline="0" dirty="0" smtClean="0"/>
          </a:p>
          <a:p>
            <a:pPr>
              <a:lnSpc>
                <a:spcPct val="80000"/>
              </a:lnSpc>
              <a:spcBef>
                <a:spcPct val="20000"/>
              </a:spcBef>
            </a:pPr>
            <a:r>
              <a:rPr lang="en-US" b="0" i="0" baseline="0" dirty="0" smtClean="0"/>
              <a:t>After students begin logging in and requesting approval, the [</a:t>
            </a:r>
            <a:r>
              <a:rPr lang="en-US" b="1" i="0" baseline="0" dirty="0" smtClean="0"/>
              <a:t>Approvals</a:t>
            </a:r>
            <a:r>
              <a:rPr lang="en-US" b="0" i="0" baseline="0" dirty="0" smtClean="0"/>
              <a:t>] button will become clickable, it will say “[</a:t>
            </a:r>
            <a:r>
              <a:rPr lang="en-US" b="1" i="0" baseline="0" dirty="0" smtClean="0"/>
              <a:t>Approvals (#)</a:t>
            </a:r>
            <a:r>
              <a:rPr lang="en-US" b="0" i="0" baseline="0" dirty="0" smtClean="0"/>
              <a:t>],” and the preview table will list each</a:t>
            </a:r>
          </a:p>
          <a:p>
            <a:pPr marL="344184" indent="-344184">
              <a:lnSpc>
                <a:spcPct val="80000"/>
              </a:lnSpc>
              <a:spcBef>
                <a:spcPct val="20000"/>
              </a:spcBef>
            </a:pPr>
            <a:r>
              <a:rPr lang="en-US" b="0" i="0" baseline="0" dirty="0" smtClean="0"/>
              <a:t>student and his or her selected test.</a:t>
            </a:r>
          </a:p>
          <a:p>
            <a:r>
              <a:rPr lang="en-US" b="0" i="0" baseline="0" dirty="0" smtClean="0"/>
              <a:t> </a:t>
            </a:r>
          </a:p>
          <a:p>
            <a:r>
              <a:rPr lang="en-US" b="0" i="0" baseline="0" dirty="0" smtClean="0"/>
              <a:t>You must approve students before they can begin testing. This process includes viewing each student’s test settings and accommodations and verifying that they are correct. The right side of the top panel contains the [Approvals (#)] section, which alerts Test Administrators that students are awaiting approval and displays the number of pending approvals. </a:t>
            </a:r>
          </a:p>
          <a:p>
            <a:endParaRPr lang="en-US" b="0" i="0" baseline="0" dirty="0" smtClean="0"/>
          </a:p>
          <a:p>
            <a:r>
              <a:rPr lang="en-US" b="0" i="0" baseline="0" dirty="0" smtClean="0"/>
              <a:t>To view students awaiting approval, click the [Approvals (#)] button to access the </a:t>
            </a:r>
            <a:r>
              <a:rPr lang="en-US" b="1" i="0" baseline="0" dirty="0" smtClean="0"/>
              <a:t>Approvals and Student Test Settings </a:t>
            </a:r>
            <a:r>
              <a:rPr lang="en-US" b="0" i="0" baseline="0" dirty="0" smtClean="0"/>
              <a:t>screen.</a:t>
            </a:r>
          </a:p>
          <a:p>
            <a:endParaRPr lang="en-US" b="0" i="0" baseline="0" dirty="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9</a:t>
            </a:fld>
            <a:endParaRPr lang="en-US"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The </a:t>
            </a:r>
            <a:r>
              <a:rPr lang="en-US" b="1" dirty="0" smtClean="0"/>
              <a:t>Approvals and Student Test Settings </a:t>
            </a:r>
            <a:r>
              <a:rPr lang="en-US" b="0" dirty="0" smtClean="0"/>
              <a:t>screen displays each student who is awaiting approval for entry into your session. You will see each student’s name, SSID number, Opp #, whether the test settings are standard or custom, and the option to approve or deny each student. </a:t>
            </a:r>
          </a:p>
          <a:p>
            <a:endParaRPr lang="en-US" b="0" dirty="0" smtClean="0"/>
          </a:p>
          <a:p>
            <a:r>
              <a:rPr lang="en-US" b="0" dirty="0" smtClean="0"/>
              <a:t>Students with standard test settings are students whose test settings are set to default. Students with custom test settings are those who have at least one test setting that is not the default (</a:t>
            </a:r>
            <a:r>
              <a:rPr lang="en-US" b="0" dirty="0" err="1" smtClean="0"/>
              <a:t>ie</a:t>
            </a:r>
            <a:r>
              <a:rPr lang="en-US" b="0" dirty="0" smtClean="0"/>
              <a:t>. background color or print size). </a:t>
            </a:r>
          </a:p>
          <a:p>
            <a:r>
              <a:rPr lang="en-US" b="0" dirty="0" smtClean="0"/>
              <a:t> </a:t>
            </a:r>
          </a:p>
          <a:p>
            <a:r>
              <a:rPr lang="en-US" b="0" dirty="0" smtClean="0"/>
              <a:t>Note: This screen does not automatically refresh. Therefore, students logging into your session after you have already opened the </a:t>
            </a:r>
            <a:r>
              <a:rPr lang="en-US" b="1" dirty="0" smtClean="0"/>
              <a:t>Approvals</a:t>
            </a:r>
            <a:r>
              <a:rPr lang="en-US" b="0" dirty="0" smtClean="0"/>
              <a:t> screen will not appear. To update the list of students awaiting approval, click the [Refresh] button in the top row of the </a:t>
            </a:r>
            <a:r>
              <a:rPr lang="en-US" b="1" dirty="0" smtClean="0"/>
              <a:t>Approvals</a:t>
            </a:r>
            <a:r>
              <a:rPr lang="en-US" b="0" dirty="0" smtClean="0"/>
              <a:t> screen.</a:t>
            </a:r>
          </a:p>
          <a:p>
            <a:endParaRPr lang="en-US" b="0" dirty="0" smtClean="0"/>
          </a:p>
          <a:p>
            <a:r>
              <a:rPr lang="en-US" b="0" dirty="0" smtClean="0"/>
              <a:t>Note: In the Spring 2014 administration, students will have only one opportunity.</a:t>
            </a:r>
            <a:r>
              <a:rPr lang="en-US" b="0" baseline="0" dirty="0" smtClean="0"/>
              <a:t> This number will not change in the TA Interface.</a:t>
            </a:r>
            <a:endParaRPr lang="en-US" b="0" dirty="0" smtClean="0"/>
          </a:p>
          <a:p>
            <a:endParaRPr lang="en-US" b="0" dirty="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10</a:t>
            </a:fld>
            <a:endParaRPr 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419600"/>
          </a:xfrm>
        </p:spPr>
        <p:txBody>
          <a:bodyPr>
            <a:noAutofit/>
          </a:bodyPr>
          <a:lstStyle/>
          <a:p>
            <a:r>
              <a:rPr lang="en-US" sz="1100" dirty="0"/>
              <a:t>You will see a number of columns. They are:</a:t>
            </a:r>
          </a:p>
          <a:p>
            <a:endParaRPr lang="en-US" sz="1100" dirty="0"/>
          </a:p>
          <a:p>
            <a:r>
              <a:rPr lang="en-US" sz="1100" b="1" dirty="0"/>
              <a:t>Student Name</a:t>
            </a:r>
            <a:r>
              <a:rPr lang="en-US" sz="1100" dirty="0"/>
              <a:t>: The first and last name of the student in the session.</a:t>
            </a:r>
          </a:p>
          <a:p>
            <a:r>
              <a:rPr lang="en-US" sz="1100" b="1" dirty="0"/>
              <a:t>SSID</a:t>
            </a:r>
            <a:r>
              <a:rPr lang="en-US" sz="1100" dirty="0"/>
              <a:t>: This column displays the SSID number associated with the student’s name.</a:t>
            </a:r>
          </a:p>
          <a:p>
            <a:r>
              <a:rPr lang="en-US" sz="1100" b="1" dirty="0"/>
              <a:t>Opp #: </a:t>
            </a:r>
            <a:r>
              <a:rPr lang="en-US" sz="1100" dirty="0"/>
              <a:t>will be set to 1 for the operational test.</a:t>
            </a:r>
          </a:p>
          <a:p>
            <a:r>
              <a:rPr lang="en-US" sz="1100" b="1" dirty="0"/>
              <a:t>Test</a:t>
            </a:r>
            <a:r>
              <a:rPr lang="en-US" sz="1100" dirty="0"/>
              <a:t>: The full name of the test the student is taking.</a:t>
            </a:r>
          </a:p>
          <a:p>
            <a:r>
              <a:rPr lang="en-US" sz="1100" b="1" dirty="0"/>
              <a:t>Test Settings</a:t>
            </a:r>
            <a:r>
              <a:rPr lang="en-US" sz="1100" dirty="0"/>
              <a:t>: Each student’s test will display  either Standard Settings or Custom Settings. The binoculars icon displayed in this column is clickable. Click the icon for a student to view his or her test settings and accommodations. Reminder: If any test settings or accommodations are incorrect, the student should stop testing.</a:t>
            </a:r>
          </a:p>
          <a:p>
            <a:r>
              <a:rPr lang="en-US" sz="1100" b="1" dirty="0"/>
              <a:t>Student Status</a:t>
            </a:r>
            <a:r>
              <a:rPr lang="en-US" sz="1100" dirty="0"/>
              <a:t>: This column lists the current status for each student in the test session. The numbers listed after the status  shows the student’s progress while he or she is taking the test. The first number is the number of items the student has answered. The second number is the total number of items that will be administered. </a:t>
            </a:r>
          </a:p>
          <a:p>
            <a:r>
              <a:rPr lang="en-US" sz="1100" b="1" dirty="0"/>
              <a:t>Pause Test</a:t>
            </a:r>
            <a:r>
              <a:rPr lang="en-US" sz="1100" dirty="0"/>
              <a:t>: This is the last column. Click the [</a:t>
            </a:r>
            <a:r>
              <a:rPr lang="en-US" sz="1100" b="1" dirty="0"/>
              <a:t>Pause</a:t>
            </a:r>
            <a:r>
              <a:rPr lang="en-US" sz="1100" dirty="0"/>
              <a:t>] button to stop a student’s test. The student will be logged out of the test. Please note: If a test is paused for more than 20 minutes, the student will be unable to review previously completed items, passages, and scenarios. For the writing test, the student will be able to return and finish their essay. This button is displayed only for those tests that are in progress.</a:t>
            </a:r>
          </a:p>
          <a:p>
            <a:endParaRPr lang="en-US" sz="1100" dirty="0"/>
          </a:p>
          <a:p>
            <a:r>
              <a:rPr lang="en-US" sz="1100" dirty="0"/>
              <a:t>Note: If a student’s row is grayed out, that indicates the student is not actively testing. This occurs when the student’s test is paused or the student has completed the test. </a:t>
            </a:r>
          </a:p>
          <a:p>
            <a:endParaRPr lang="en-US" sz="1100" dirty="0"/>
          </a:p>
          <a:p>
            <a:r>
              <a:rPr lang="en-US" sz="1100" dirty="0"/>
              <a:t>For more detailed information about the columns in the table or statuses, refer to the </a:t>
            </a:r>
            <a:r>
              <a:rPr lang="en-US" sz="1100" i="1" dirty="0"/>
              <a:t>Test Administration User Guide</a:t>
            </a:r>
            <a:r>
              <a:rPr lang="en-US" sz="1100" dirty="0"/>
              <a:t>.</a:t>
            </a:r>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12</a:t>
            </a:fld>
            <a:endParaRPr lang="en-US"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141">
              <a:defRPr/>
            </a:pPr>
            <a:r>
              <a:rPr lang="en-US" dirty="0"/>
              <a:t>The Student Status column lists the current status for each student in the test session. The numbers listed after the status show the student’s progress while he or she is taking the test. The first number is the number of items the student has answered. The second number is the total number of items that will be administered. </a:t>
            </a:r>
          </a:p>
          <a:p>
            <a:endParaRPr lang="en-US" dirty="0"/>
          </a:p>
        </p:txBody>
      </p:sp>
      <p:sp>
        <p:nvSpPr>
          <p:cNvPr id="4" name="Slide Number Placeholder 3"/>
          <p:cNvSpPr>
            <a:spLocks noGrp="1"/>
          </p:cNvSpPr>
          <p:nvPr>
            <p:ph type="sldNum" sz="quarter" idx="10"/>
          </p:nvPr>
        </p:nvSpPr>
        <p:spPr/>
        <p:txBody>
          <a:bodyPr/>
          <a:lstStyle/>
          <a:p>
            <a:fld id="{8D5BE969-8060-4505-90F7-F2E6B981C982}"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23293085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i="0" dirty="0" smtClean="0"/>
              <a:t>At anytime, the TA can pause individual student(s) from testing or stop the entire session.</a:t>
            </a:r>
          </a:p>
          <a:p>
            <a:endParaRPr lang="en-US" dirty="0"/>
          </a:p>
          <a:p>
            <a:r>
              <a:rPr lang="en-US" dirty="0"/>
              <a:t>Users should exit or log out of the Test Administrator Interface only after stopping the test session. Regardless of when or how users log out or navigate away from the Test Administrator Interface, student data will NOT be lost. </a:t>
            </a:r>
          </a:p>
          <a:p>
            <a:endParaRPr lang="en-US" b="0" i="0" dirty="0" smtClean="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14</a:t>
            </a:fld>
            <a:endParaRPr lang="en-US" dirty="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7">
              <a:defRPr/>
            </a:pPr>
            <a:r>
              <a:rPr lang="en-US" b="0" i="0" dirty="0" smtClean="0"/>
              <a:t>To stop the session (and pause tests for all students in the session), click the [</a:t>
            </a:r>
            <a:r>
              <a:rPr lang="en-US" b="1" i="0" dirty="0" smtClean="0"/>
              <a:t>Stop Session</a:t>
            </a:r>
            <a:r>
              <a:rPr lang="en-US" b="0" i="0" dirty="0" smtClean="0"/>
              <a:t>] button in the upper left corner of the screen. An “Important!” message box will appear, requesting verification to end the session and log students out. Click [</a:t>
            </a:r>
            <a:r>
              <a:rPr lang="en-US" b="1" i="0" dirty="0" smtClean="0"/>
              <a:t>OK</a:t>
            </a:r>
            <a:r>
              <a:rPr lang="en-US" b="0" i="0" dirty="0" smtClean="0"/>
              <a:t>] to continue or [</a:t>
            </a:r>
            <a:r>
              <a:rPr lang="en-US" b="1" i="0" dirty="0" smtClean="0"/>
              <a:t>Cancel</a:t>
            </a:r>
            <a:r>
              <a:rPr lang="en-US" b="0" i="0" dirty="0" smtClean="0"/>
              <a:t>] to keep the test session open. This action</a:t>
            </a:r>
            <a:r>
              <a:rPr lang="en-US" b="0" i="0" baseline="0" dirty="0" smtClean="0"/>
              <a:t> may be taken when the class period ends or there is a disruption in the testing room.</a:t>
            </a:r>
            <a:endParaRPr lang="en-US" b="0" i="0" dirty="0" smtClean="0"/>
          </a:p>
          <a:p>
            <a:endParaRPr lang="en-US" b="0" i="0" dirty="0" smtClean="0"/>
          </a:p>
          <a:p>
            <a:r>
              <a:rPr lang="en-US" b="0" i="0" dirty="0" smtClean="0"/>
              <a:t>As a security measure, Test Administrators are automatically logged out after 20 minutes of user inactivity and student inactivity in the session, which will result in closing the test session. Although students’ tests can be resumed, test sessions cannot be resumed. Stopping a session will automatically pause all students’ tests in that session. The students will also be logged out automatically. </a:t>
            </a:r>
          </a:p>
          <a:p>
            <a:endParaRPr lang="en-US" b="0" i="0" dirty="0" smtClean="0"/>
          </a:p>
          <a:p>
            <a:endParaRPr lang="en-US" b="0" i="0" dirty="0" smtClean="0"/>
          </a:p>
        </p:txBody>
      </p:sp>
      <p:sp>
        <p:nvSpPr>
          <p:cNvPr id="4" name="Slide Number Placeholder 3"/>
          <p:cNvSpPr>
            <a:spLocks noGrp="1"/>
          </p:cNvSpPr>
          <p:nvPr>
            <p:ph type="sldNum" sz="quarter" idx="10"/>
          </p:nvPr>
        </p:nvSpPr>
        <p:spPr/>
        <p:txBody>
          <a:bodyPr/>
          <a:lstStyle/>
          <a:p>
            <a:fld id="{957EAB2C-9586-4486-9901-F7EDC126C19F}" type="slidenum">
              <a:rPr lang="en-US" smtClean="0">
                <a:solidFill>
                  <a:prstClr val="black"/>
                </a:solidFill>
              </a:rPr>
              <a:pPr/>
              <a:t>15</a:t>
            </a:fld>
            <a:endParaRPr 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010400" y="152400"/>
            <a:ext cx="1981200" cy="65563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152400" y="153988"/>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ubtitle 2"/>
          <p:cNvSpPr>
            <a:spLocks noGrp="1"/>
          </p:cNvSpPr>
          <p:nvPr>
            <p:ph type="subTitle" idx="1"/>
          </p:nvPr>
        </p:nvSpPr>
        <p:spPr>
          <a:xfrm>
            <a:off x="7010400" y="2052960"/>
            <a:ext cx="1981200" cy="1828800"/>
          </a:xfrm>
        </p:spPr>
        <p:txBody>
          <a:bodyPr anchor="ct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
        <p:nvSpPr>
          <p:cNvPr id="6" name="Date Placeholder 9"/>
          <p:cNvSpPr>
            <a:spLocks noGrp="1"/>
          </p:cNvSpPr>
          <p:nvPr>
            <p:ph type="dt" sz="half" idx="10"/>
          </p:nvPr>
        </p:nvSpPr>
        <p:spPr/>
        <p:txBody>
          <a:bodyPr/>
          <a:lstStyle>
            <a:lvl1pPr>
              <a:defRPr smtClean="0">
                <a:solidFill>
                  <a:schemeClr val="bg2"/>
                </a:solidFill>
              </a:defRPr>
            </a:lvl1pPr>
          </a:lstStyle>
          <a:p>
            <a:fld id="{1A5A30AF-13CA-384E-8D42-B6F01FA9EC8E}" type="datetimeFigureOut">
              <a:rPr lang="en-US" smtClean="0"/>
              <a:t>3/21/2014</a:t>
            </a:fld>
            <a:endParaRPr lang="en-US"/>
          </a:p>
        </p:txBody>
      </p:sp>
      <p:sp>
        <p:nvSpPr>
          <p:cNvPr id="7" name="Slide Number Placeholder 10"/>
          <p:cNvSpPr>
            <a:spLocks noGrp="1"/>
          </p:cNvSpPr>
          <p:nvPr>
            <p:ph type="sldNum" sz="quarter" idx="11"/>
          </p:nvPr>
        </p:nvSpPr>
        <p:spPr/>
        <p:txBody>
          <a:bodyPr/>
          <a:lstStyle>
            <a:lvl1pPr algn="r">
              <a:defRPr smtClean="0">
                <a:solidFill>
                  <a:srgbClr val="FFFFFF"/>
                </a:solidFill>
              </a:defRPr>
            </a:lvl1pPr>
          </a:lstStyle>
          <a:p>
            <a:fld id="{CC373912-F4F3-EC4D-A323-C5EDF8129788}" type="slidenum">
              <a:rPr lang="en-US" smtClean="0"/>
              <a:t>‹#›</a:t>
            </a:fld>
            <a:endParaRPr lang="en-US"/>
          </a:p>
        </p:txBody>
      </p:sp>
      <p:sp>
        <p:nvSpPr>
          <p:cNvPr id="8" name="Footer Placeholder 11"/>
          <p:cNvSpPr>
            <a:spLocks noGrp="1"/>
          </p:cNvSpPr>
          <p:nvPr>
            <p:ph type="ftr" sz="quarter" idx="12"/>
          </p:nvPr>
        </p:nvSpPr>
        <p:spPr/>
        <p:txBody>
          <a:bodyPr/>
          <a:lstStyle>
            <a:lvl1pPr>
              <a:defRPr>
                <a:solidFill>
                  <a:schemeClr val="bg2"/>
                </a:solidFill>
              </a:defRPr>
            </a:lvl1pPr>
          </a:lstStyle>
          <a:p>
            <a:endParaRPr lang="en-US"/>
          </a:p>
        </p:txBody>
      </p:sp>
    </p:spTree>
    <p:extLst>
      <p:ext uri="{BB962C8B-B14F-4D97-AF65-F5344CB8AC3E}">
        <p14:creationId xmlns:p14="http://schemas.microsoft.com/office/powerpoint/2010/main" val="2015190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A5A30AF-13CA-384E-8D42-B6F01FA9EC8E}" type="datetimeFigureOut">
              <a:rPr lang="en-US" smtClean="0"/>
              <a:t>3/21/2014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a:ln/>
        </p:spPr>
        <p:txBody>
          <a:bodyPr/>
          <a:lstStyle>
            <a:lvl1pPr>
              <a:defRPr/>
            </a:lvl1pPr>
          </a:lstStyle>
          <a:p>
            <a:fld id="{CC373912-F4F3-EC4D-A323-C5EDF8129788}" type="slidenum">
              <a:rPr lang="en-US" smtClean="0"/>
              <a:t>‹#›</a:t>
            </a:fld>
            <a:endParaRPr lang="en-US"/>
          </a:p>
        </p:txBody>
      </p:sp>
    </p:spTree>
    <p:extLst>
      <p:ext uri="{BB962C8B-B14F-4D97-AF65-F5344CB8AC3E}">
        <p14:creationId xmlns:p14="http://schemas.microsoft.com/office/powerpoint/2010/main" val="3379791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a:xfrm>
            <a:off x="152400" y="147638"/>
            <a:ext cx="6705600" cy="65563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7010400" y="147638"/>
            <a:ext cx="1955800" cy="65563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3"/>
          <p:cNvSpPr>
            <a:spLocks noGrp="1"/>
          </p:cNvSpPr>
          <p:nvPr>
            <p:ph type="dt" sz="half" idx="10"/>
          </p:nvPr>
        </p:nvSpPr>
        <p:spPr/>
        <p:txBody>
          <a:bodyPr/>
          <a:lstStyle>
            <a:lvl1pPr>
              <a:defRPr/>
            </a:lvl1pPr>
          </a:lstStyle>
          <a:p>
            <a:fld id="{1A5A30AF-13CA-384E-8D42-B6F01FA9EC8E}" type="datetimeFigureOut">
              <a:rPr lang="en-US" smtClean="0"/>
              <a:t>3/21/2014</a:t>
            </a:fld>
            <a:endParaRPr lang="en-US"/>
          </a:p>
        </p:txBody>
      </p:sp>
      <p:sp>
        <p:nvSpPr>
          <p:cNvPr id="7" name="Footer Placeholder 4"/>
          <p:cNvSpPr>
            <a:spLocks noGrp="1"/>
          </p:cNvSpPr>
          <p:nvPr>
            <p:ph type="ftr" sz="quarter" idx="11"/>
          </p:nvPr>
        </p:nvSpPr>
        <p:spPr/>
        <p:txBody>
          <a:bodyPr/>
          <a:lstStyle>
            <a:lvl1pPr>
              <a:defRPr/>
            </a:lvl1pPr>
          </a:lstStyle>
          <a:p>
            <a:endParaRPr lang="en-US"/>
          </a:p>
        </p:txBody>
      </p:sp>
      <p:sp>
        <p:nvSpPr>
          <p:cNvPr id="8" name="Slide Number Placeholder 5"/>
          <p:cNvSpPr>
            <a:spLocks noGrp="1"/>
          </p:cNvSpPr>
          <p:nvPr>
            <p:ph type="sldNum" sz="quarter" idx="12"/>
          </p:nvPr>
        </p:nvSpPr>
        <p:spPr/>
        <p:txBody>
          <a:bodyPr/>
          <a:lstStyle>
            <a:lvl1pPr>
              <a:defRPr smtClean="0">
                <a:solidFill>
                  <a:schemeClr val="bg2"/>
                </a:solidFill>
              </a:defRPr>
            </a:lvl1pPr>
          </a:lstStyle>
          <a:p>
            <a:fld id="{CC373912-F4F3-EC4D-A323-C5EDF8129788}" type="slidenum">
              <a:rPr lang="en-US" smtClean="0"/>
              <a:t>‹#›</a:t>
            </a:fld>
            <a:endParaRPr lang="en-US"/>
          </a:p>
        </p:txBody>
      </p:sp>
    </p:spTree>
    <p:extLst>
      <p:ext uri="{BB962C8B-B14F-4D97-AF65-F5344CB8AC3E}">
        <p14:creationId xmlns:p14="http://schemas.microsoft.com/office/powerpoint/2010/main" val="29507086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2600" y="1066800"/>
            <a:ext cx="5486400" cy="566738"/>
          </a:xfrm>
        </p:spPr>
        <p:txBody>
          <a:bodyPr anchor="b">
            <a:normAutofit/>
          </a:bodyPr>
          <a:lstStyle>
            <a:lvl1pPr algn="ctr">
              <a:defRPr sz="2800" b="0"/>
            </a:lvl1pPr>
          </a:lstStyle>
          <a:p>
            <a:r>
              <a:rPr lang="en-US" dirty="0" smtClean="0"/>
              <a:t>Click to edit Master title style</a:t>
            </a:r>
            <a:endParaRPr lang="en-US" dirty="0"/>
          </a:p>
        </p:txBody>
      </p:sp>
      <p:sp>
        <p:nvSpPr>
          <p:cNvPr id="3" name="Picture Placeholder 2"/>
          <p:cNvSpPr>
            <a:spLocks noGrp="1"/>
          </p:cNvSpPr>
          <p:nvPr>
            <p:ph type="pic" idx="1"/>
          </p:nvPr>
        </p:nvSpPr>
        <p:spPr>
          <a:xfrm>
            <a:off x="0" y="1676400"/>
            <a:ext cx="9144000"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p>
            <a:r>
              <a:rPr lang="en-US" smtClean="0">
                <a:solidFill>
                  <a:prstClr val="black">
                    <a:tint val="75000"/>
                  </a:prstClr>
                </a:solidFill>
              </a:rPr>
              <a:t>1/16/2014</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9E68A67-840E-41CC-BCED-62C4D3E9E88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552952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2600" y="1066800"/>
            <a:ext cx="5486400" cy="566738"/>
          </a:xfrm>
        </p:spPr>
        <p:txBody>
          <a:bodyPr anchor="b">
            <a:normAutofit/>
          </a:bodyPr>
          <a:lstStyle>
            <a:lvl1pPr algn="ctr">
              <a:defRPr sz="2800" b="0"/>
            </a:lvl1pPr>
          </a:lstStyle>
          <a:p>
            <a:r>
              <a:rPr lang="en-US" dirty="0" smtClean="0"/>
              <a:t>Click to edit Master title style</a:t>
            </a:r>
            <a:endParaRPr lang="en-US" dirty="0"/>
          </a:p>
        </p:txBody>
      </p:sp>
      <p:sp>
        <p:nvSpPr>
          <p:cNvPr id="3" name="Picture Placeholder 2"/>
          <p:cNvSpPr>
            <a:spLocks noGrp="1"/>
          </p:cNvSpPr>
          <p:nvPr>
            <p:ph type="pic" idx="1"/>
          </p:nvPr>
        </p:nvSpPr>
        <p:spPr>
          <a:xfrm>
            <a:off x="0" y="1676400"/>
            <a:ext cx="9144000"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p>
            <a:r>
              <a:rPr lang="en-US" smtClean="0">
                <a:solidFill>
                  <a:prstClr val="black">
                    <a:tint val="75000"/>
                  </a:prstClr>
                </a:solidFill>
              </a:rPr>
              <a:t>1/16/2014</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9E68A67-840E-41CC-BCED-62C4D3E9E88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5638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fld id="{1A5A30AF-13CA-384E-8D42-B6F01FA9EC8E}" type="datetimeFigureOut">
              <a:rPr lang="en-US" smtClean="0"/>
              <a:t>3/21/2014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a:ln/>
        </p:spPr>
        <p:txBody>
          <a:bodyPr/>
          <a:lstStyle>
            <a:lvl1pPr>
              <a:defRPr/>
            </a:lvl1pPr>
          </a:lstStyle>
          <a:p>
            <a:fld id="{CC373912-F4F3-EC4D-A323-C5EDF8129788}" type="slidenum">
              <a:rPr lang="en-US" smtClean="0"/>
              <a:t>‹#›</a:t>
            </a:fld>
            <a:endParaRPr lang="en-US"/>
          </a:p>
        </p:txBody>
      </p:sp>
    </p:spTree>
    <p:extLst>
      <p:ext uri="{BB962C8B-B14F-4D97-AF65-F5344CB8AC3E}">
        <p14:creationId xmlns:p14="http://schemas.microsoft.com/office/powerpoint/2010/main" val="17133554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010400" y="152400"/>
            <a:ext cx="1981200" cy="65563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152400" y="153988"/>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
        <p:nvSpPr>
          <p:cNvPr id="6" name="Date Placeholder 8"/>
          <p:cNvSpPr>
            <a:spLocks noGrp="1"/>
          </p:cNvSpPr>
          <p:nvPr>
            <p:ph type="dt" sz="half" idx="10"/>
          </p:nvPr>
        </p:nvSpPr>
        <p:spPr/>
        <p:txBody>
          <a:bodyPr/>
          <a:lstStyle>
            <a:lvl1pPr>
              <a:defRPr smtClean="0">
                <a:solidFill>
                  <a:srgbClr val="FFFFFF"/>
                </a:solidFill>
              </a:defRPr>
            </a:lvl1pPr>
          </a:lstStyle>
          <a:p>
            <a:fld id="{1A5A30AF-13CA-384E-8D42-B6F01FA9EC8E}" type="datetimeFigureOut">
              <a:rPr lang="en-US" smtClean="0"/>
              <a:t>3/21/2014</a:t>
            </a:fld>
            <a:endParaRPr lang="en-US"/>
          </a:p>
        </p:txBody>
      </p:sp>
      <p:sp>
        <p:nvSpPr>
          <p:cNvPr id="7" name="Slide Number Placeholder 9"/>
          <p:cNvSpPr>
            <a:spLocks noGrp="1"/>
          </p:cNvSpPr>
          <p:nvPr>
            <p:ph type="sldNum" sz="quarter" idx="11"/>
          </p:nvPr>
        </p:nvSpPr>
        <p:spPr/>
        <p:txBody>
          <a:bodyPr/>
          <a:lstStyle>
            <a:lvl1pPr algn="r">
              <a:defRPr smtClean="0">
                <a:solidFill>
                  <a:schemeClr val="bg2"/>
                </a:solidFill>
              </a:defRPr>
            </a:lvl1pPr>
          </a:lstStyle>
          <a:p>
            <a:fld id="{CC373912-F4F3-EC4D-A323-C5EDF8129788}" type="slidenum">
              <a:rPr lang="en-US" smtClean="0"/>
              <a:t>‹#›</a:t>
            </a:fld>
            <a:endParaRPr lang="en-US"/>
          </a:p>
        </p:txBody>
      </p:sp>
      <p:sp>
        <p:nvSpPr>
          <p:cNvPr id="8" name="Footer Placeholder 10"/>
          <p:cNvSpPr>
            <a:spLocks noGrp="1"/>
          </p:cNvSpPr>
          <p:nvPr>
            <p:ph type="ftr" sz="quarter" idx="12"/>
          </p:nvPr>
        </p:nvSpPr>
        <p:spPr/>
        <p:txBody>
          <a:bodyPr/>
          <a:lstStyle>
            <a:lvl1pPr>
              <a:defRPr>
                <a:solidFill>
                  <a:srgbClr val="FFFFFF"/>
                </a:solidFill>
              </a:defRPr>
            </a:lvl1pPr>
          </a:lstStyle>
          <a:p>
            <a:endParaRPr lang="en-US"/>
          </a:p>
        </p:txBody>
      </p:sp>
    </p:spTree>
    <p:extLst>
      <p:ext uri="{BB962C8B-B14F-4D97-AF65-F5344CB8AC3E}">
        <p14:creationId xmlns:p14="http://schemas.microsoft.com/office/powerpoint/2010/main" val="1733916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5" name="Date Placeholder 3"/>
          <p:cNvSpPr>
            <a:spLocks noGrp="1"/>
          </p:cNvSpPr>
          <p:nvPr>
            <p:ph type="dt" sz="half" idx="10"/>
          </p:nvPr>
        </p:nvSpPr>
        <p:spPr/>
        <p:txBody>
          <a:bodyPr/>
          <a:lstStyle>
            <a:lvl1pPr>
              <a:defRPr/>
            </a:lvl1pPr>
          </a:lstStyle>
          <a:p>
            <a:fld id="{1A5A30AF-13CA-384E-8D42-B6F01FA9EC8E}" type="datetimeFigureOut">
              <a:rPr lang="en-US" smtClean="0"/>
              <a:t>3/21/2014</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a:ln/>
        </p:spPr>
        <p:txBody>
          <a:bodyPr/>
          <a:lstStyle>
            <a:lvl1pPr>
              <a:defRPr/>
            </a:lvl1pPr>
          </a:lstStyle>
          <a:p>
            <a:fld id="{CC373912-F4F3-EC4D-A323-C5EDF8129788}" type="slidenum">
              <a:rPr lang="en-US" smtClean="0"/>
              <a:t>‹#›</a:t>
            </a:fld>
            <a:endParaRPr lang="en-US"/>
          </a:p>
        </p:txBody>
      </p:sp>
    </p:spTree>
    <p:extLst>
      <p:ext uri="{BB962C8B-B14F-4D97-AF65-F5344CB8AC3E}">
        <p14:creationId xmlns:p14="http://schemas.microsoft.com/office/powerpoint/2010/main" val="314943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9"/>
          <p:cNvSpPr>
            <a:spLocks noGrp="1"/>
          </p:cNvSpPr>
          <p:nvPr>
            <p:ph type="title"/>
          </p:nvPr>
        </p:nvSpPr>
        <p:spPr/>
        <p:txBody>
          <a:bodyPr/>
          <a:lstStyle/>
          <a:p>
            <a:r>
              <a:rPr lang="en-US" smtClean="0"/>
              <a:t>Click to edit Master title style</a:t>
            </a:r>
            <a:endParaRPr lang="en-US"/>
          </a:p>
        </p:txBody>
      </p:sp>
      <p:sp>
        <p:nvSpPr>
          <p:cNvPr id="7" name="Date Placeholder 3"/>
          <p:cNvSpPr>
            <a:spLocks noGrp="1"/>
          </p:cNvSpPr>
          <p:nvPr>
            <p:ph type="dt" sz="half" idx="10"/>
          </p:nvPr>
        </p:nvSpPr>
        <p:spPr/>
        <p:txBody>
          <a:bodyPr/>
          <a:lstStyle>
            <a:lvl1pPr>
              <a:defRPr/>
            </a:lvl1pPr>
          </a:lstStyle>
          <a:p>
            <a:fld id="{1A5A30AF-13CA-384E-8D42-B6F01FA9EC8E}" type="datetimeFigureOut">
              <a:rPr lang="en-US" smtClean="0"/>
              <a:t>3/21/2014</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a:ln/>
        </p:spPr>
        <p:txBody>
          <a:bodyPr/>
          <a:lstStyle>
            <a:lvl1pPr>
              <a:defRPr/>
            </a:lvl1pPr>
          </a:lstStyle>
          <a:p>
            <a:fld id="{CC373912-F4F3-EC4D-A323-C5EDF8129788}" type="slidenum">
              <a:rPr lang="en-US" smtClean="0"/>
              <a:t>‹#›</a:t>
            </a:fld>
            <a:endParaRPr lang="en-US"/>
          </a:p>
        </p:txBody>
      </p:sp>
    </p:spTree>
    <p:extLst>
      <p:ext uri="{BB962C8B-B14F-4D97-AF65-F5344CB8AC3E}">
        <p14:creationId xmlns:p14="http://schemas.microsoft.com/office/powerpoint/2010/main" val="2292481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1A5A30AF-13CA-384E-8D42-B6F01FA9EC8E}" type="datetimeFigureOut">
              <a:rPr lang="en-US" smtClean="0"/>
              <a:t>3/21/2014</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a:ln/>
        </p:spPr>
        <p:txBody>
          <a:bodyPr/>
          <a:lstStyle>
            <a:lvl1pPr>
              <a:defRPr/>
            </a:lvl1pPr>
          </a:lstStyle>
          <a:p>
            <a:fld id="{CC373912-F4F3-EC4D-A323-C5EDF8129788}" type="slidenum">
              <a:rPr lang="en-US" smtClean="0"/>
              <a:t>‹#›</a:t>
            </a:fld>
            <a:endParaRPr lang="en-US"/>
          </a:p>
        </p:txBody>
      </p:sp>
    </p:spTree>
    <p:extLst>
      <p:ext uri="{BB962C8B-B14F-4D97-AF65-F5344CB8AC3E}">
        <p14:creationId xmlns:p14="http://schemas.microsoft.com/office/powerpoint/2010/main" val="1288623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52400" y="150813"/>
            <a:ext cx="8831263" cy="65563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Date Placeholder 1"/>
          <p:cNvSpPr>
            <a:spLocks noGrp="1"/>
          </p:cNvSpPr>
          <p:nvPr>
            <p:ph type="dt" sz="half" idx="10"/>
          </p:nvPr>
        </p:nvSpPr>
        <p:spPr/>
        <p:txBody>
          <a:bodyPr/>
          <a:lstStyle>
            <a:lvl1pPr>
              <a:defRPr/>
            </a:lvl1pPr>
          </a:lstStyle>
          <a:p>
            <a:fld id="{1A5A30AF-13CA-384E-8D42-B6F01FA9EC8E}" type="datetimeFigureOut">
              <a:rPr lang="en-US" smtClean="0"/>
              <a:t>3/21/2014</a:t>
            </a:fld>
            <a:endParaRPr lang="en-US"/>
          </a:p>
        </p:txBody>
      </p:sp>
      <p:sp>
        <p:nvSpPr>
          <p:cNvPr id="4" name="Footer Placeholder 2"/>
          <p:cNvSpPr>
            <a:spLocks noGrp="1"/>
          </p:cNvSpPr>
          <p:nvPr>
            <p:ph type="ftr" sz="quarter" idx="11"/>
          </p:nvPr>
        </p:nvSpPr>
        <p:spPr/>
        <p:txBody>
          <a:bodyPr/>
          <a:lstStyle>
            <a:lvl1pPr>
              <a:defRPr/>
            </a:lvl1pPr>
          </a:lstStyle>
          <a:p>
            <a:endParaRPr lang="en-US"/>
          </a:p>
        </p:txBody>
      </p:sp>
      <p:sp>
        <p:nvSpPr>
          <p:cNvPr id="5" name="Slide Number Placeholder 3"/>
          <p:cNvSpPr>
            <a:spLocks noGrp="1"/>
          </p:cNvSpPr>
          <p:nvPr>
            <p:ph type="sldNum" sz="quarter" idx="12"/>
          </p:nvPr>
        </p:nvSpPr>
        <p:spPr/>
        <p:txBody>
          <a:bodyPr/>
          <a:lstStyle>
            <a:lvl1pPr>
              <a:defRPr/>
            </a:lvl1pPr>
          </a:lstStyle>
          <a:p>
            <a:fld id="{CC373912-F4F3-EC4D-A323-C5EDF8129788}" type="slidenum">
              <a:rPr lang="en-US" smtClean="0"/>
              <a:t>‹#›</a:t>
            </a:fld>
            <a:endParaRPr lang="en-US"/>
          </a:p>
        </p:txBody>
      </p:sp>
    </p:spTree>
    <p:extLst>
      <p:ext uri="{BB962C8B-B14F-4D97-AF65-F5344CB8AC3E}">
        <p14:creationId xmlns:p14="http://schemas.microsoft.com/office/powerpoint/2010/main" val="1110197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7010400" y="150813"/>
            <a:ext cx="1981200" cy="65563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7" name="Rectangle 6"/>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
        <p:nvSpPr>
          <p:cNvPr id="8" name="Date Placeholder 4"/>
          <p:cNvSpPr>
            <a:spLocks noGrp="1"/>
          </p:cNvSpPr>
          <p:nvPr>
            <p:ph type="dt" sz="half" idx="10"/>
          </p:nvPr>
        </p:nvSpPr>
        <p:spPr/>
        <p:txBody>
          <a:bodyPr/>
          <a:lstStyle>
            <a:lvl1pPr>
              <a:defRPr/>
            </a:lvl1pPr>
          </a:lstStyle>
          <a:p>
            <a:fld id="{1A5A30AF-13CA-384E-8D42-B6F01FA9EC8E}" type="datetimeFigureOut">
              <a:rPr lang="en-US" smtClean="0"/>
              <a:t>3/21/2014</a:t>
            </a:fld>
            <a:endParaRPr lang="en-US"/>
          </a:p>
        </p:txBody>
      </p:sp>
      <p:sp>
        <p:nvSpPr>
          <p:cNvPr id="9" name="Footer Placeholder 5"/>
          <p:cNvSpPr>
            <a:spLocks noGrp="1"/>
          </p:cNvSpPr>
          <p:nvPr>
            <p:ph type="ftr" sz="quarter" idx="11"/>
          </p:nvPr>
        </p:nvSpPr>
        <p:spPr/>
        <p:txBody>
          <a:bodyPr/>
          <a:lstStyle>
            <a:lvl1pPr>
              <a:defRPr/>
            </a:lvl1pPr>
          </a:lstStyle>
          <a:p>
            <a:endParaRPr lang="en-US"/>
          </a:p>
        </p:txBody>
      </p:sp>
      <p:sp>
        <p:nvSpPr>
          <p:cNvPr id="10" name="Slide Number Placeholder 6"/>
          <p:cNvSpPr>
            <a:spLocks noGrp="1"/>
          </p:cNvSpPr>
          <p:nvPr>
            <p:ph type="sldNum" sz="quarter" idx="12"/>
          </p:nvPr>
        </p:nvSpPr>
        <p:spPr/>
        <p:txBody>
          <a:bodyPr/>
          <a:lstStyle>
            <a:lvl1pPr>
              <a:defRPr smtClean="0">
                <a:solidFill>
                  <a:srgbClr val="FFFFFF"/>
                </a:solidFill>
              </a:defRPr>
            </a:lvl1pPr>
          </a:lstStyle>
          <a:p>
            <a:fld id="{CC373912-F4F3-EC4D-A323-C5EDF8129788}" type="slidenum">
              <a:rPr lang="en-US" smtClean="0"/>
              <a:t>‹#›</a:t>
            </a:fld>
            <a:endParaRPr lang="en-US"/>
          </a:p>
        </p:txBody>
      </p:sp>
    </p:spTree>
    <p:extLst>
      <p:ext uri="{BB962C8B-B14F-4D97-AF65-F5344CB8AC3E}">
        <p14:creationId xmlns:p14="http://schemas.microsoft.com/office/powerpoint/2010/main" val="3599856569"/>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6" name="Rectangle 5"/>
          <p:cNvSpPr/>
          <p:nvPr/>
        </p:nvSpPr>
        <p:spPr>
          <a:xfrm>
            <a:off x="7010400" y="150813"/>
            <a:ext cx="1981200" cy="65563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
        <p:nvSpPr>
          <p:cNvPr id="7" name="Date Placeholder 4"/>
          <p:cNvSpPr>
            <a:spLocks noGrp="1"/>
          </p:cNvSpPr>
          <p:nvPr>
            <p:ph type="dt" sz="half" idx="10"/>
          </p:nvPr>
        </p:nvSpPr>
        <p:spPr/>
        <p:txBody>
          <a:bodyPr/>
          <a:lstStyle>
            <a:lvl1pPr>
              <a:defRPr/>
            </a:lvl1pPr>
          </a:lstStyle>
          <a:p>
            <a:fld id="{1A5A30AF-13CA-384E-8D42-B6F01FA9EC8E}" type="datetimeFigureOut">
              <a:rPr lang="en-US" smtClean="0"/>
              <a:t>3/21/2014</a:t>
            </a:fld>
            <a:endParaRPr lang="en-US"/>
          </a:p>
        </p:txBody>
      </p:sp>
      <p:sp>
        <p:nvSpPr>
          <p:cNvPr id="8" name="Footer Placeholder 5"/>
          <p:cNvSpPr>
            <a:spLocks noGrp="1"/>
          </p:cNvSpPr>
          <p:nvPr>
            <p:ph type="ftr" sz="quarter" idx="11"/>
          </p:nvPr>
        </p:nvSpPr>
        <p:spPr/>
        <p:txBody>
          <a:bodyPr/>
          <a:lstStyle>
            <a:lvl1pPr>
              <a:defRPr/>
            </a:lvl1pPr>
          </a:lstStyle>
          <a:p>
            <a:endParaRPr lang="en-US"/>
          </a:p>
        </p:txBody>
      </p:sp>
      <p:sp>
        <p:nvSpPr>
          <p:cNvPr id="9" name="Slide Number Placeholder 6"/>
          <p:cNvSpPr>
            <a:spLocks noGrp="1"/>
          </p:cNvSpPr>
          <p:nvPr>
            <p:ph type="sldNum" sz="quarter" idx="12"/>
          </p:nvPr>
        </p:nvSpPr>
        <p:spPr/>
        <p:txBody>
          <a:bodyPr/>
          <a:lstStyle>
            <a:lvl1pPr>
              <a:defRPr/>
            </a:lvl1pPr>
          </a:lstStyle>
          <a:p>
            <a:fld id="{CC373912-F4F3-EC4D-A323-C5EDF8129788}" type="slidenum">
              <a:rPr lang="en-US" smtClean="0"/>
              <a:t>‹#›</a:t>
            </a:fld>
            <a:endParaRPr lang="en-US"/>
          </a:p>
        </p:txBody>
      </p:sp>
    </p:spTree>
    <p:extLst>
      <p:ext uri="{BB962C8B-B14F-4D97-AF65-F5344CB8AC3E}">
        <p14:creationId xmlns:p14="http://schemas.microsoft.com/office/powerpoint/2010/main" val="813084425"/>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5125"/>
            <a:ext cx="8831263" cy="50450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152400" y="152400"/>
            <a:ext cx="8813800" cy="1346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Placeholder 1"/>
          <p:cNvSpPr>
            <a:spLocks noGrp="1"/>
          </p:cNvSpPr>
          <p:nvPr>
            <p:ph type="title"/>
          </p:nvPr>
        </p:nvSpPr>
        <p:spPr>
          <a:xfrm>
            <a:off x="381000" y="355600"/>
            <a:ext cx="8382000" cy="10541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719263"/>
            <a:ext cx="8407400" cy="44069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1475" y="6356350"/>
            <a:ext cx="2133600" cy="274638"/>
          </a:xfrm>
          <a:prstGeom prst="rect">
            <a:avLst/>
          </a:prstGeom>
        </p:spPr>
        <p:txBody>
          <a:bodyPr vert="horz" lIns="91440" tIns="45720" rIns="91440" bIns="45720" rtlCol="0" anchor="ctr"/>
          <a:lstStyle>
            <a:lvl1pPr algn="l">
              <a:defRPr sz="1100" smtClean="0">
                <a:solidFill>
                  <a:schemeClr val="tx2"/>
                </a:solidFill>
              </a:defRPr>
            </a:lvl1pPr>
          </a:lstStyle>
          <a:p>
            <a:fld id="{1A5A30AF-13CA-384E-8D42-B6F01FA9EC8E}" type="datetimeFigureOut">
              <a:rPr lang="en-US" smtClean="0"/>
              <a:t>3/21/2014</a:t>
            </a:fld>
            <a:endParaRPr lang="en-US"/>
          </a:p>
        </p:txBody>
      </p:sp>
      <p:sp>
        <p:nvSpPr>
          <p:cNvPr id="5" name="Footer Placeholder 4"/>
          <p:cNvSpPr>
            <a:spLocks noGrp="1"/>
          </p:cNvSpPr>
          <p:nvPr>
            <p:ph type="ftr" sz="quarter" idx="3"/>
          </p:nvPr>
        </p:nvSpPr>
        <p:spPr>
          <a:xfrm>
            <a:off x="3048000" y="6356350"/>
            <a:ext cx="3352800" cy="274638"/>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363" y="6354763"/>
            <a:ext cx="582612" cy="274637"/>
          </a:xfrm>
          <a:prstGeom prst="rect">
            <a:avLst/>
          </a:prstGeom>
          <a:ln w="19050">
            <a:noFill/>
          </a:ln>
        </p:spPr>
        <p:txBody>
          <a:bodyPr vert="horz" lIns="91440" tIns="45720" rIns="91440" bIns="45720" rtlCol="0" anchor="ctr"/>
          <a:lstStyle>
            <a:lvl1pPr algn="ctr">
              <a:defRPr sz="1100" smtClean="0">
                <a:solidFill>
                  <a:schemeClr val="tx2"/>
                </a:solidFill>
              </a:defRPr>
            </a:lvl1pPr>
          </a:lstStyle>
          <a:p>
            <a:fld id="{CC373912-F4F3-EC4D-A323-C5EDF812978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rtl="0" eaLnBrk="1" fontAlgn="base" hangingPunct="1">
        <a:spcBef>
          <a:spcPct val="0"/>
        </a:spcBef>
        <a:spcAft>
          <a:spcPct val="0"/>
        </a:spcAft>
        <a:defRPr sz="3200" kern="1200" cap="all" spc="200">
          <a:solidFill>
            <a:schemeClr val="bg1"/>
          </a:solidFill>
          <a:latin typeface="+mj-lt"/>
          <a:ea typeface="ＭＳ Ｐゴシック" charset="0"/>
          <a:cs typeface="ＭＳ Ｐゴシック" charset="0"/>
        </a:defRPr>
      </a:lvl1pPr>
      <a:lvl2pPr algn="ctr" rtl="0" eaLnBrk="1" fontAlgn="base" hangingPunct="1">
        <a:spcBef>
          <a:spcPct val="0"/>
        </a:spcBef>
        <a:spcAft>
          <a:spcPct val="0"/>
        </a:spcAft>
        <a:defRPr sz="3200">
          <a:solidFill>
            <a:schemeClr val="bg1"/>
          </a:solidFill>
          <a:latin typeface="Franklin Gothic Medium" charset="0"/>
          <a:ea typeface="ＭＳ Ｐゴシック" charset="0"/>
          <a:cs typeface="ＭＳ Ｐゴシック" charset="0"/>
        </a:defRPr>
      </a:lvl2pPr>
      <a:lvl3pPr algn="ctr" rtl="0" eaLnBrk="1" fontAlgn="base" hangingPunct="1">
        <a:spcBef>
          <a:spcPct val="0"/>
        </a:spcBef>
        <a:spcAft>
          <a:spcPct val="0"/>
        </a:spcAft>
        <a:defRPr sz="3200">
          <a:solidFill>
            <a:schemeClr val="bg1"/>
          </a:solidFill>
          <a:latin typeface="Franklin Gothic Medium" charset="0"/>
          <a:ea typeface="ＭＳ Ｐゴシック" charset="0"/>
          <a:cs typeface="ＭＳ Ｐゴシック" charset="0"/>
        </a:defRPr>
      </a:lvl3pPr>
      <a:lvl4pPr algn="ctr" rtl="0" eaLnBrk="1" fontAlgn="base" hangingPunct="1">
        <a:spcBef>
          <a:spcPct val="0"/>
        </a:spcBef>
        <a:spcAft>
          <a:spcPct val="0"/>
        </a:spcAft>
        <a:defRPr sz="3200">
          <a:solidFill>
            <a:schemeClr val="bg1"/>
          </a:solidFill>
          <a:latin typeface="Franklin Gothic Medium" charset="0"/>
          <a:ea typeface="ＭＳ Ｐゴシック" charset="0"/>
          <a:cs typeface="ＭＳ Ｐゴシック" charset="0"/>
        </a:defRPr>
      </a:lvl4pPr>
      <a:lvl5pPr algn="ctr" rtl="0" eaLnBrk="1" fontAlgn="base" hangingPunct="1">
        <a:spcBef>
          <a:spcPct val="0"/>
        </a:spcBef>
        <a:spcAft>
          <a:spcPct val="0"/>
        </a:spcAft>
        <a:defRPr sz="3200">
          <a:solidFill>
            <a:schemeClr val="bg1"/>
          </a:solidFill>
          <a:latin typeface="Franklin Gothic Medium" charset="0"/>
          <a:ea typeface="ＭＳ Ｐゴシック" charset="0"/>
          <a:cs typeface="ＭＳ Ｐゴシック" charset="0"/>
        </a:defRPr>
      </a:lvl5pPr>
      <a:lvl6pPr marL="457200" algn="ctr" rtl="0" eaLnBrk="1" fontAlgn="base" hangingPunct="1">
        <a:spcBef>
          <a:spcPct val="0"/>
        </a:spcBef>
        <a:spcAft>
          <a:spcPct val="0"/>
        </a:spcAft>
        <a:defRPr sz="3200">
          <a:solidFill>
            <a:schemeClr val="bg1"/>
          </a:solidFill>
          <a:latin typeface="Franklin Gothic Medium" charset="0"/>
          <a:ea typeface="ＭＳ Ｐゴシック" charset="0"/>
          <a:cs typeface="ＭＳ Ｐゴシック" charset="0"/>
        </a:defRPr>
      </a:lvl6pPr>
      <a:lvl7pPr marL="914400" algn="ctr" rtl="0" eaLnBrk="1" fontAlgn="base" hangingPunct="1">
        <a:spcBef>
          <a:spcPct val="0"/>
        </a:spcBef>
        <a:spcAft>
          <a:spcPct val="0"/>
        </a:spcAft>
        <a:defRPr sz="3200">
          <a:solidFill>
            <a:schemeClr val="bg1"/>
          </a:solidFill>
          <a:latin typeface="Franklin Gothic Medium" charset="0"/>
          <a:ea typeface="ＭＳ Ｐゴシック" charset="0"/>
          <a:cs typeface="ＭＳ Ｐゴシック" charset="0"/>
        </a:defRPr>
      </a:lvl7pPr>
      <a:lvl8pPr marL="1371600" algn="ctr" rtl="0" eaLnBrk="1" fontAlgn="base" hangingPunct="1">
        <a:spcBef>
          <a:spcPct val="0"/>
        </a:spcBef>
        <a:spcAft>
          <a:spcPct val="0"/>
        </a:spcAft>
        <a:defRPr sz="3200">
          <a:solidFill>
            <a:schemeClr val="bg1"/>
          </a:solidFill>
          <a:latin typeface="Franklin Gothic Medium" charset="0"/>
          <a:ea typeface="ＭＳ Ｐゴシック" charset="0"/>
          <a:cs typeface="ＭＳ Ｐゴシック" charset="0"/>
        </a:defRPr>
      </a:lvl8pPr>
      <a:lvl9pPr marL="1828800" algn="ctr" rtl="0" eaLnBrk="1" fontAlgn="base" hangingPunct="1">
        <a:spcBef>
          <a:spcPct val="0"/>
        </a:spcBef>
        <a:spcAft>
          <a:spcPct val="0"/>
        </a:spcAft>
        <a:defRPr sz="3200">
          <a:solidFill>
            <a:schemeClr val="bg1"/>
          </a:solidFill>
          <a:latin typeface="Franklin Gothic Medium" charset="0"/>
          <a:ea typeface="ＭＳ Ｐゴシック" charset="0"/>
          <a:cs typeface="ＭＳ Ｐゴシック" charset="0"/>
        </a:defRPr>
      </a:lvl9pPr>
    </p:titleStyle>
    <p:bodyStyle>
      <a:lvl1pPr marL="273050" indent="-228600" algn="l" rtl="0" eaLnBrk="1" fontAlgn="base" hangingPunct="1">
        <a:spcBef>
          <a:spcPct val="20000"/>
        </a:spcBef>
        <a:spcAft>
          <a:spcPct val="0"/>
        </a:spcAft>
        <a:buClr>
          <a:schemeClr val="accent1"/>
        </a:buClr>
        <a:buFont typeface="Wingdings 2" charset="0"/>
        <a:buChar char=""/>
        <a:defRPr sz="2000" kern="1200" spc="150">
          <a:solidFill>
            <a:schemeClr val="tx2"/>
          </a:solidFill>
          <a:latin typeface="+mn-lt"/>
          <a:ea typeface="ＭＳ Ｐゴシック" charset="0"/>
          <a:cs typeface="ＭＳ Ｐゴシック" charset="0"/>
        </a:defRPr>
      </a:lvl1pPr>
      <a:lvl2pPr marL="547688" indent="-182563" algn="l" rtl="0" eaLnBrk="1" fontAlgn="base" hangingPunct="1">
        <a:spcBef>
          <a:spcPct val="20000"/>
        </a:spcBef>
        <a:spcAft>
          <a:spcPct val="0"/>
        </a:spcAft>
        <a:buClr>
          <a:schemeClr val="accent2"/>
        </a:buClr>
        <a:buFont typeface="Wingdings" charset="0"/>
        <a:buChar char="§"/>
        <a:defRPr kern="1200" spc="100">
          <a:solidFill>
            <a:schemeClr val="tx2"/>
          </a:solidFill>
          <a:latin typeface="+mn-lt"/>
          <a:ea typeface="ＭＳ Ｐゴシック" charset="0"/>
          <a:cs typeface="+mn-cs"/>
        </a:defRPr>
      </a:lvl2pPr>
      <a:lvl3pPr marL="822325" indent="-182563" algn="l" rtl="0" eaLnBrk="1" fontAlgn="base" hangingPunct="1">
        <a:spcBef>
          <a:spcPct val="20000"/>
        </a:spcBef>
        <a:spcAft>
          <a:spcPct val="0"/>
        </a:spcAft>
        <a:buClr>
          <a:srgbClr val="FA8716"/>
        </a:buClr>
        <a:buFont typeface="Wingdings" charset="0"/>
        <a:buChar char="§"/>
        <a:defRPr sz="1600" kern="1200" spc="100">
          <a:solidFill>
            <a:schemeClr val="tx2"/>
          </a:solidFill>
          <a:latin typeface="+mn-lt"/>
          <a:ea typeface="ＭＳ Ｐゴシック" charset="0"/>
          <a:cs typeface="+mn-cs"/>
        </a:defRPr>
      </a:lvl3pPr>
      <a:lvl4pPr marL="1096963" indent="-182563" algn="l" rtl="0" eaLnBrk="1" fontAlgn="base" hangingPunct="1">
        <a:spcBef>
          <a:spcPct val="20000"/>
        </a:spcBef>
        <a:spcAft>
          <a:spcPct val="0"/>
        </a:spcAft>
        <a:buClr>
          <a:srgbClr val="BE0204"/>
        </a:buClr>
        <a:buFont typeface="Wingdings" charset="0"/>
        <a:buChar char="§"/>
        <a:defRPr sz="1400" kern="1200">
          <a:solidFill>
            <a:schemeClr val="tx2"/>
          </a:solidFill>
          <a:latin typeface="+mn-lt"/>
          <a:ea typeface="ＭＳ Ｐゴシック" charset="0"/>
          <a:cs typeface="+mn-cs"/>
        </a:defRPr>
      </a:lvl4pPr>
      <a:lvl5pPr marL="1279525" indent="-182563" algn="l" rtl="0" eaLnBrk="1" fontAlgn="base" hangingPunct="1">
        <a:spcBef>
          <a:spcPct val="20000"/>
        </a:spcBef>
        <a:spcAft>
          <a:spcPct val="0"/>
        </a:spcAft>
        <a:buClr>
          <a:srgbClr val="7E13E3"/>
        </a:buClr>
        <a:buFont typeface="Wingdings" charset="0"/>
        <a:buChar char="§"/>
        <a:defRPr sz="1300" kern="1200" spc="100">
          <a:solidFill>
            <a:schemeClr val="tx2"/>
          </a:solidFill>
          <a:latin typeface="+mn-lt"/>
          <a:ea typeface="ＭＳ Ｐゴシック" charset="0"/>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hyperlink" Target="sageportal.org"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5.tiff"/><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086600" y="528960"/>
            <a:ext cx="1905000" cy="722897"/>
          </a:xfrm>
        </p:spPr>
        <p:txBody>
          <a:bodyPr>
            <a:normAutofit/>
          </a:bodyPr>
          <a:lstStyle/>
          <a:p>
            <a:r>
              <a:rPr lang="en-US" dirty="0" smtClean="0">
                <a:solidFill>
                  <a:srgbClr val="56633C"/>
                </a:solidFill>
              </a:rPr>
              <a:t>March 21, 2014</a:t>
            </a:r>
          </a:p>
        </p:txBody>
      </p:sp>
      <p:sp>
        <p:nvSpPr>
          <p:cNvPr id="2" name="Title 1"/>
          <p:cNvSpPr>
            <a:spLocks noGrp="1"/>
          </p:cNvSpPr>
          <p:nvPr>
            <p:ph type="title"/>
          </p:nvPr>
        </p:nvSpPr>
        <p:spPr>
          <a:xfrm>
            <a:off x="446481" y="2052960"/>
            <a:ext cx="6324600" cy="1828800"/>
          </a:xfrm>
        </p:spPr>
        <p:txBody>
          <a:bodyPr/>
          <a:lstStyle/>
          <a:p>
            <a:r>
              <a:rPr lang="en-US" sz="6000" dirty="0" smtClean="0">
                <a:effectLst>
                  <a:outerShdw blurRad="50800" dist="38100" dir="2700000" algn="tl" rotWithShape="0">
                    <a:srgbClr val="000000">
                      <a:alpha val="68000"/>
                    </a:srgbClr>
                  </a:outerShdw>
                </a:effectLst>
              </a:rPr>
              <a:t>SAGE </a:t>
            </a:r>
            <a:br>
              <a:rPr lang="en-US" sz="6000" dirty="0" smtClean="0">
                <a:effectLst>
                  <a:outerShdw blurRad="50800" dist="38100" dir="2700000" algn="tl" rotWithShape="0">
                    <a:srgbClr val="000000">
                      <a:alpha val="68000"/>
                    </a:srgbClr>
                  </a:outerShdw>
                </a:effectLst>
              </a:rPr>
            </a:br>
            <a:r>
              <a:rPr lang="en-US" sz="6000" dirty="0" smtClean="0">
                <a:effectLst>
                  <a:outerShdw blurRad="50800" dist="38100" dir="2700000" algn="tl" rotWithShape="0">
                    <a:srgbClr val="000000">
                      <a:alpha val="68000"/>
                    </a:srgbClr>
                  </a:outerShdw>
                </a:effectLst>
              </a:rPr>
              <a:t>Summative Training </a:t>
            </a:r>
            <a:br>
              <a:rPr lang="en-US" sz="6000" dirty="0" smtClean="0">
                <a:effectLst>
                  <a:outerShdw blurRad="50800" dist="38100" dir="2700000" algn="tl" rotWithShape="0">
                    <a:srgbClr val="000000">
                      <a:alpha val="68000"/>
                    </a:srgbClr>
                  </a:outerShdw>
                </a:effectLst>
              </a:rPr>
            </a:br>
            <a:r>
              <a:rPr lang="en-US" sz="2800" dirty="0" err="1" smtClean="0">
                <a:effectLst>
                  <a:outerShdw blurRad="50800" dist="38100" dir="2700000" algn="tl" rotWithShape="0">
                    <a:srgbClr val="000000">
                      <a:alpha val="68000"/>
                    </a:srgbClr>
                  </a:outerShdw>
                </a:effectLst>
              </a:rPr>
              <a:t>albion</a:t>
            </a:r>
            <a:r>
              <a:rPr lang="en-US" sz="2800" dirty="0" smtClean="0">
                <a:effectLst>
                  <a:outerShdw blurRad="50800" dist="38100" dir="2700000" algn="tl" rotWithShape="0">
                    <a:srgbClr val="000000">
                      <a:alpha val="68000"/>
                    </a:srgbClr>
                  </a:outerShdw>
                </a:effectLst>
              </a:rPr>
              <a:t> middle school</a:t>
            </a:r>
            <a:br>
              <a:rPr lang="en-US" sz="2800" dirty="0" smtClean="0">
                <a:effectLst>
                  <a:outerShdw blurRad="50800" dist="38100" dir="2700000" algn="tl" rotWithShape="0">
                    <a:srgbClr val="000000">
                      <a:alpha val="68000"/>
                    </a:srgbClr>
                  </a:outerShdw>
                </a:effectLst>
              </a:rPr>
            </a:br>
            <a:r>
              <a:rPr lang="en-US" sz="2800" dirty="0" smtClean="0">
                <a:effectLst>
                  <a:outerShdw blurRad="50800" dist="38100" dir="2700000" algn="tl" rotWithShape="0">
                    <a:srgbClr val="000000">
                      <a:alpha val="68000"/>
                    </a:srgbClr>
                  </a:outerShdw>
                </a:effectLst>
              </a:rPr>
              <a:t> for Teachers </a:t>
            </a:r>
            <a:br>
              <a:rPr lang="en-US" sz="2800" dirty="0" smtClean="0">
                <a:effectLst>
                  <a:outerShdw blurRad="50800" dist="38100" dir="2700000" algn="tl" rotWithShape="0">
                    <a:srgbClr val="000000">
                      <a:alpha val="68000"/>
                    </a:srgbClr>
                  </a:outerShdw>
                </a:effectLst>
              </a:rPr>
            </a:br>
            <a:endParaRPr lang="en-US" sz="2800" dirty="0">
              <a:effectLst>
                <a:outerShdw blurRad="50800" dist="38100" dir="2700000" algn="tl" rotWithShape="0">
                  <a:srgbClr val="000000">
                    <a:alpha val="68000"/>
                  </a:srgbClr>
                </a:outerShdw>
              </a:effectLst>
            </a:endParaRPr>
          </a:p>
        </p:txBody>
      </p:sp>
      <p:pic>
        <p:nvPicPr>
          <p:cNvPr id="4" name="Picture 3" descr="canyons 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86600" y="4876800"/>
            <a:ext cx="1762764" cy="1693906"/>
          </a:xfrm>
          <a:prstGeom prst="rect">
            <a:avLst/>
          </a:prstGeom>
        </p:spPr>
      </p:pic>
      <p:sp>
        <p:nvSpPr>
          <p:cNvPr id="5" name="Subtitle 2"/>
          <p:cNvSpPr txBox="1">
            <a:spLocks/>
          </p:cNvSpPr>
          <p:nvPr/>
        </p:nvSpPr>
        <p:spPr>
          <a:xfrm>
            <a:off x="2490595" y="5740153"/>
            <a:ext cx="4223039" cy="722897"/>
          </a:xfrm>
          <a:prstGeom prst="rect">
            <a:avLst/>
          </a:prstGeom>
        </p:spPr>
        <p:txBody>
          <a:bodyPr vert="horz" lIns="91440" tIns="45720" rIns="91440" bIns="45720" rtlCol="0" anchor="ctr">
            <a:normAutofit/>
          </a:bodyPr>
          <a:lstStyle>
            <a:lvl1pPr marL="0" indent="0" algn="l" rtl="0" eaLnBrk="1" fontAlgn="base" hangingPunct="1">
              <a:spcBef>
                <a:spcPct val="20000"/>
              </a:spcBef>
              <a:spcAft>
                <a:spcPct val="0"/>
              </a:spcAft>
              <a:buClr>
                <a:schemeClr val="accent1"/>
              </a:buClr>
              <a:buFont typeface="Wingdings 2" charset="0"/>
              <a:buNone/>
              <a:defRPr sz="1900" kern="1200" spc="150">
                <a:solidFill>
                  <a:srgbClr val="FFFFFF"/>
                </a:solidFill>
                <a:latin typeface="+mn-lt"/>
                <a:ea typeface="ＭＳ Ｐゴシック" charset="0"/>
                <a:cs typeface="ＭＳ Ｐゴシック" charset="0"/>
              </a:defRPr>
            </a:lvl1pPr>
            <a:lvl2pPr marL="457200" indent="0" algn="ctr" rtl="0" eaLnBrk="1" fontAlgn="base" hangingPunct="1">
              <a:spcBef>
                <a:spcPct val="20000"/>
              </a:spcBef>
              <a:spcAft>
                <a:spcPct val="0"/>
              </a:spcAft>
              <a:buClr>
                <a:schemeClr val="accent2"/>
              </a:buClr>
              <a:buFont typeface="Wingdings" charset="0"/>
              <a:buNone/>
              <a:defRPr kern="1200" spc="100">
                <a:solidFill>
                  <a:schemeClr val="tx1">
                    <a:tint val="75000"/>
                  </a:schemeClr>
                </a:solidFill>
                <a:latin typeface="+mn-lt"/>
                <a:ea typeface="ＭＳ Ｐゴシック" charset="0"/>
                <a:cs typeface="+mn-cs"/>
              </a:defRPr>
            </a:lvl2pPr>
            <a:lvl3pPr marL="914400" indent="0" algn="ctr" rtl="0" eaLnBrk="1" fontAlgn="base" hangingPunct="1">
              <a:spcBef>
                <a:spcPct val="20000"/>
              </a:spcBef>
              <a:spcAft>
                <a:spcPct val="0"/>
              </a:spcAft>
              <a:buClr>
                <a:srgbClr val="FA8716"/>
              </a:buClr>
              <a:buFont typeface="Wingdings" charset="0"/>
              <a:buNone/>
              <a:defRPr sz="1600" kern="1200" spc="100">
                <a:solidFill>
                  <a:schemeClr val="tx1">
                    <a:tint val="75000"/>
                  </a:schemeClr>
                </a:solidFill>
                <a:latin typeface="+mn-lt"/>
                <a:ea typeface="ＭＳ Ｐゴシック" charset="0"/>
                <a:cs typeface="+mn-cs"/>
              </a:defRPr>
            </a:lvl3pPr>
            <a:lvl4pPr marL="1371600" indent="0" algn="ctr" rtl="0" eaLnBrk="1" fontAlgn="base" hangingPunct="1">
              <a:spcBef>
                <a:spcPct val="20000"/>
              </a:spcBef>
              <a:spcAft>
                <a:spcPct val="0"/>
              </a:spcAft>
              <a:buClr>
                <a:srgbClr val="BE0204"/>
              </a:buClr>
              <a:buFont typeface="Wingdings" charset="0"/>
              <a:buNone/>
              <a:defRPr sz="1400" kern="1200">
                <a:solidFill>
                  <a:schemeClr val="tx1">
                    <a:tint val="75000"/>
                  </a:schemeClr>
                </a:solidFill>
                <a:latin typeface="+mn-lt"/>
                <a:ea typeface="ＭＳ Ｐゴシック" charset="0"/>
                <a:cs typeface="+mn-cs"/>
              </a:defRPr>
            </a:lvl4pPr>
            <a:lvl5pPr marL="1828800" indent="0" algn="ctr" rtl="0" eaLnBrk="1" fontAlgn="base" hangingPunct="1">
              <a:spcBef>
                <a:spcPct val="20000"/>
              </a:spcBef>
              <a:spcAft>
                <a:spcPct val="0"/>
              </a:spcAft>
              <a:buClr>
                <a:srgbClr val="7E13E3"/>
              </a:buClr>
              <a:buFont typeface="Wingdings" charset="0"/>
              <a:buNone/>
              <a:defRPr sz="1300" kern="1200" spc="100">
                <a:solidFill>
                  <a:schemeClr val="tx1">
                    <a:tint val="75000"/>
                  </a:schemeClr>
                </a:solidFill>
                <a:latin typeface="+mn-lt"/>
                <a:ea typeface="ＭＳ Ｐゴシック" charset="0"/>
                <a:cs typeface="+mn-cs"/>
              </a:defRPr>
            </a:lvl5pPr>
            <a:lvl6pPr marL="2286000" indent="0" algn="ctr" defTabSz="914400" rtl="0" eaLnBrk="1" latinLnBrk="0" hangingPunct="1">
              <a:spcBef>
                <a:spcPct val="20000"/>
              </a:spcBef>
              <a:buClr>
                <a:schemeClr val="accent1"/>
              </a:buClr>
              <a:buFont typeface="Wingdings" pitchFamily="2" charset="2"/>
              <a:buNone/>
              <a:defRPr sz="12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Wingdings" pitchFamily="2" charset="2"/>
              <a:buNone/>
              <a:defRPr sz="12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Wingdings" pitchFamily="2" charset="2"/>
              <a:buNone/>
              <a:defRPr sz="12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5"/>
              </a:buClr>
              <a:buFont typeface="Wingdings" pitchFamily="2" charset="2"/>
              <a:buNone/>
              <a:defRPr sz="1200" kern="1200">
                <a:solidFill>
                  <a:schemeClr val="tx1">
                    <a:tint val="75000"/>
                  </a:schemeClr>
                </a:solidFill>
                <a:latin typeface="+mn-lt"/>
                <a:ea typeface="+mn-ea"/>
                <a:cs typeface="+mn-cs"/>
              </a:defRPr>
            </a:lvl9pPr>
          </a:lstStyle>
          <a:p>
            <a:pPr algn="r"/>
            <a:r>
              <a:rPr lang="en-US" dirty="0" smtClean="0">
                <a:solidFill>
                  <a:schemeClr val="accent4">
                    <a:lumMod val="40000"/>
                    <a:lumOff val="60000"/>
                  </a:schemeClr>
                </a:solidFill>
              </a:rPr>
              <a:t>Ed Tech: Michelle Pohl</a:t>
            </a:r>
          </a:p>
        </p:txBody>
      </p:sp>
    </p:spTree>
    <p:extLst>
      <p:ext uri="{BB962C8B-B14F-4D97-AF65-F5344CB8AC3E}">
        <p14:creationId xmlns:p14="http://schemas.microsoft.com/office/powerpoint/2010/main" val="37988620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15590"/>
            <a:ext cx="9144000" cy="838200"/>
          </a:xfrm>
        </p:spPr>
        <p:txBody>
          <a:bodyPr>
            <a:normAutofit fontScale="90000"/>
          </a:bodyPr>
          <a:lstStyle/>
          <a:p>
            <a:r>
              <a:rPr lang="en-US" sz="4800" dirty="0" smtClean="0">
                <a:ln>
                  <a:noFill/>
                </a:ln>
                <a:solidFill>
                  <a:srgbClr val="F88600"/>
                </a:solidFill>
                <a:effectLst>
                  <a:outerShdw blurRad="50800" dist="38100" dir="2700000" algn="tl" rotWithShape="0">
                    <a:srgbClr val="000000">
                      <a:alpha val="43000"/>
                    </a:srgbClr>
                  </a:outerShdw>
                </a:effectLst>
              </a:rPr>
              <a:t>TEACHER: </a:t>
            </a:r>
            <a:r>
              <a:rPr lang="en-US" sz="4800" dirty="0" smtClean="0">
                <a:ln>
                  <a:noFill/>
                </a:ln>
                <a:effectLst>
                  <a:outerShdw blurRad="50800" dist="38100" dir="2700000" algn="tl" rotWithShape="0">
                    <a:srgbClr val="000000">
                      <a:alpha val="43000"/>
                    </a:srgbClr>
                  </a:outerShdw>
                </a:effectLst>
              </a:rPr>
              <a:t>Approval Starts Student Testing</a:t>
            </a:r>
            <a:endParaRPr lang="en-US" sz="4800" dirty="0">
              <a:ln>
                <a:noFill/>
              </a:ln>
              <a:effectLst>
                <a:outerShdw blurRad="50800" dist="38100" dir="2700000" algn="tl" rotWithShape="0">
                  <a:srgbClr val="000000">
                    <a:alpha val="43000"/>
                  </a:srgbClr>
                </a:outerShdw>
              </a:effectLst>
            </a:endParaRPr>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10</a:t>
            </a:fld>
            <a:endParaRPr lang="en-US" dirty="0">
              <a:solidFill>
                <a:prstClr val="black">
                  <a:tint val="75000"/>
                </a:prstClr>
              </a:solidFill>
            </a:endParaRPr>
          </a:p>
        </p:txBody>
      </p:sp>
      <p:pic>
        <p:nvPicPr>
          <p:cNvPr id="819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40422"/>
          <a:stretch/>
        </p:blipFill>
        <p:spPr bwMode="auto">
          <a:xfrm>
            <a:off x="234828" y="2386885"/>
            <a:ext cx="8629650" cy="173082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triped Right Arrow 2"/>
          <p:cNvSpPr/>
          <p:nvPr/>
        </p:nvSpPr>
        <p:spPr>
          <a:xfrm>
            <a:off x="4036042" y="2231547"/>
            <a:ext cx="1618683" cy="641108"/>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6" name="Striped Right Arrow 5"/>
          <p:cNvSpPr/>
          <p:nvPr/>
        </p:nvSpPr>
        <p:spPr>
          <a:xfrm rot="17929310">
            <a:off x="6338013" y="4439674"/>
            <a:ext cx="1780938" cy="641108"/>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5" name="TextBox 4"/>
          <p:cNvSpPr txBox="1"/>
          <p:nvPr/>
        </p:nvSpPr>
        <p:spPr>
          <a:xfrm>
            <a:off x="4036042" y="2017553"/>
            <a:ext cx="1618683" cy="369332"/>
          </a:xfrm>
          <a:prstGeom prst="rect">
            <a:avLst/>
          </a:prstGeom>
          <a:noFill/>
        </p:spPr>
        <p:txBody>
          <a:bodyPr wrap="square" rtlCol="0">
            <a:spAutoFit/>
          </a:bodyPr>
          <a:lstStyle/>
          <a:p>
            <a:r>
              <a:rPr lang="en-US" dirty="0" smtClean="0">
                <a:solidFill>
                  <a:schemeClr val="accent3">
                    <a:lumMod val="75000"/>
                  </a:schemeClr>
                </a:solidFill>
              </a:rPr>
              <a:t>All Students</a:t>
            </a:r>
            <a:endParaRPr lang="en-US" dirty="0">
              <a:solidFill>
                <a:schemeClr val="accent3">
                  <a:lumMod val="75000"/>
                </a:schemeClr>
              </a:solidFill>
            </a:endParaRPr>
          </a:p>
        </p:txBody>
      </p:sp>
      <p:sp>
        <p:nvSpPr>
          <p:cNvPr id="8" name="TextBox 7"/>
          <p:cNvSpPr txBox="1"/>
          <p:nvPr/>
        </p:nvSpPr>
        <p:spPr>
          <a:xfrm rot="17984081">
            <a:off x="5973179" y="4608912"/>
            <a:ext cx="1618683" cy="369332"/>
          </a:xfrm>
          <a:prstGeom prst="rect">
            <a:avLst/>
          </a:prstGeom>
          <a:noFill/>
        </p:spPr>
        <p:txBody>
          <a:bodyPr wrap="square" rtlCol="0">
            <a:spAutoFit/>
          </a:bodyPr>
          <a:lstStyle/>
          <a:p>
            <a:r>
              <a:rPr lang="en-US" dirty="0" smtClean="0">
                <a:solidFill>
                  <a:schemeClr val="accent3">
                    <a:lumMod val="75000"/>
                  </a:schemeClr>
                </a:solidFill>
              </a:rPr>
              <a:t>One at time</a:t>
            </a:r>
            <a:endParaRPr lang="en-US" dirty="0">
              <a:solidFill>
                <a:schemeClr val="accent3">
                  <a:lumMod val="75000"/>
                </a:schemeClr>
              </a:solidFill>
            </a:endParaRPr>
          </a:p>
        </p:txBody>
      </p:sp>
      <p:sp>
        <p:nvSpPr>
          <p:cNvPr id="7" name="TextBox 6"/>
          <p:cNvSpPr txBox="1"/>
          <p:nvPr/>
        </p:nvSpPr>
        <p:spPr>
          <a:xfrm>
            <a:off x="6518353" y="1694387"/>
            <a:ext cx="2445876" cy="646331"/>
          </a:xfrm>
          <a:prstGeom prst="rect">
            <a:avLst/>
          </a:prstGeom>
          <a:noFill/>
        </p:spPr>
        <p:txBody>
          <a:bodyPr wrap="square" rtlCol="0">
            <a:spAutoFit/>
          </a:bodyPr>
          <a:lstStyle/>
          <a:p>
            <a:r>
              <a:rPr lang="en-US" dirty="0" smtClean="0">
                <a:solidFill>
                  <a:srgbClr val="BA2800"/>
                </a:solidFill>
              </a:rPr>
              <a:t>Click </a:t>
            </a:r>
            <a:r>
              <a:rPr lang="en-US" b="1" dirty="0" smtClean="0">
                <a:solidFill>
                  <a:srgbClr val="BA2800"/>
                </a:solidFill>
              </a:rPr>
              <a:t>Refresh</a:t>
            </a:r>
            <a:r>
              <a:rPr lang="en-US" dirty="0" smtClean="0">
                <a:solidFill>
                  <a:srgbClr val="BA2800"/>
                </a:solidFill>
              </a:rPr>
              <a:t> to Approve new log ins</a:t>
            </a:r>
            <a:endParaRPr lang="en-US" dirty="0">
              <a:solidFill>
                <a:srgbClr val="BA2800"/>
              </a:solidFill>
            </a:endParaRPr>
          </a:p>
        </p:txBody>
      </p:sp>
      <p:sp>
        <p:nvSpPr>
          <p:cNvPr id="9" name="Rectangle 8"/>
          <p:cNvSpPr/>
          <p:nvPr/>
        </p:nvSpPr>
        <p:spPr>
          <a:xfrm>
            <a:off x="446590" y="4772339"/>
            <a:ext cx="5582624" cy="1631216"/>
          </a:xfrm>
          <a:prstGeom prst="rect">
            <a:avLst/>
          </a:prstGeom>
        </p:spPr>
        <p:txBody>
          <a:bodyPr wrap="square">
            <a:spAutoFit/>
          </a:bodyPr>
          <a:lstStyle/>
          <a:p>
            <a:r>
              <a:rPr lang="en-US" sz="2000" b="1" i="1" dirty="0" smtClean="0"/>
              <a:t>Note: </a:t>
            </a:r>
            <a:r>
              <a:rPr lang="en-US" sz="2000" i="1" dirty="0" smtClean="0"/>
              <a:t>You may approve all students who appear in the list. However, students who logged in to the test session after you opened the Approvals screen will still need to be approved. Click the [</a:t>
            </a:r>
            <a:r>
              <a:rPr lang="en-US" sz="2000" b="1" i="1" dirty="0" smtClean="0"/>
              <a:t>Refresh</a:t>
            </a:r>
            <a:r>
              <a:rPr lang="en-US" sz="2000" i="1" dirty="0" smtClean="0"/>
              <a:t>] button to update the list.</a:t>
            </a:r>
            <a:endParaRPr lang="en-US" sz="2000" dirty="0"/>
          </a:p>
        </p:txBody>
      </p:sp>
    </p:spTree>
    <p:extLst>
      <p:ext uri="{BB962C8B-B14F-4D97-AF65-F5344CB8AC3E}">
        <p14:creationId xmlns:p14="http://schemas.microsoft.com/office/powerpoint/2010/main" val="42181247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7162799" y="4655323"/>
            <a:ext cx="1726901" cy="1817396"/>
          </a:xfrm>
        </p:spPr>
        <p:txBody>
          <a:bodyPr>
            <a:noAutofit/>
          </a:bodyPr>
          <a:lstStyle/>
          <a:p>
            <a:r>
              <a:rPr lang="en-US" dirty="0" smtClean="0"/>
              <a:t>Remember to Click </a:t>
            </a:r>
            <a:r>
              <a:rPr lang="en-US" dirty="0" smtClean="0">
                <a:solidFill>
                  <a:schemeClr val="accent6">
                    <a:lumMod val="60000"/>
                    <a:lumOff val="40000"/>
                  </a:schemeClr>
                </a:solidFill>
              </a:rPr>
              <a:t>Refresh</a:t>
            </a:r>
            <a:r>
              <a:rPr lang="en-US" dirty="0" smtClean="0"/>
              <a:t> as new students Log In!</a:t>
            </a:r>
            <a:endParaRPr lang="en-US" dirty="0"/>
          </a:p>
        </p:txBody>
      </p:sp>
      <p:sp>
        <p:nvSpPr>
          <p:cNvPr id="4" name="Title 3"/>
          <p:cNvSpPr>
            <a:spLocks noGrp="1"/>
          </p:cNvSpPr>
          <p:nvPr>
            <p:ph type="title"/>
          </p:nvPr>
        </p:nvSpPr>
        <p:spPr/>
        <p:txBody>
          <a:bodyPr/>
          <a:lstStyle/>
          <a:p>
            <a:r>
              <a:rPr lang="en-US" dirty="0" smtClean="0">
                <a:effectLst>
                  <a:outerShdw blurRad="50800" dist="38100" dir="2700000" algn="tl" rotWithShape="0">
                    <a:srgbClr val="000000">
                      <a:alpha val="43000"/>
                    </a:srgbClr>
                  </a:outerShdw>
                </a:effectLst>
              </a:rPr>
              <a:t>Congratulations Students should be taking Sage!</a:t>
            </a:r>
            <a:endParaRPr lang="en-US" dirty="0">
              <a:effectLst>
                <a:outerShdw blurRad="50800" dist="38100" dir="2700000" algn="tl" rotWithShape="0">
                  <a:srgbClr val="000000">
                    <a:alpha val="43000"/>
                  </a:srgbClr>
                </a:outerShdw>
              </a:effectLst>
            </a:endParaRPr>
          </a:p>
        </p:txBody>
      </p:sp>
      <p:pic>
        <p:nvPicPr>
          <p:cNvPr id="6" name="Picture 5" descr="canyons 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352908"/>
            <a:ext cx="1762764" cy="1693906"/>
          </a:xfrm>
          <a:prstGeom prst="rect">
            <a:avLst/>
          </a:prstGeom>
        </p:spPr>
      </p:pic>
    </p:spTree>
    <p:extLst>
      <p:ext uri="{BB962C8B-B14F-4D97-AF65-F5344CB8AC3E}">
        <p14:creationId xmlns:p14="http://schemas.microsoft.com/office/powerpoint/2010/main" val="6408615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42900"/>
            <a:ext cx="9144000" cy="990600"/>
          </a:xfrm>
        </p:spPr>
        <p:txBody>
          <a:bodyPr>
            <a:normAutofit fontScale="90000"/>
          </a:bodyPr>
          <a:lstStyle/>
          <a:p>
            <a:r>
              <a:rPr lang="en-US" sz="4000" dirty="0">
                <a:solidFill>
                  <a:srgbClr val="F88600"/>
                </a:solidFill>
                <a:effectLst>
                  <a:outerShdw blurRad="50800" dist="38100" dir="2700000" algn="tl" rotWithShape="0">
                    <a:srgbClr val="000000">
                      <a:alpha val="43000"/>
                    </a:srgbClr>
                  </a:outerShdw>
                </a:effectLst>
              </a:rPr>
              <a:t>Teacher: </a:t>
            </a:r>
            <a:r>
              <a:rPr lang="en-US" sz="4000" dirty="0" smtClean="0">
                <a:ln>
                  <a:noFill/>
                </a:ln>
                <a:effectLst>
                  <a:outerShdw blurRad="50800" dist="38100" dir="2700000" algn="tl" rotWithShape="0">
                    <a:srgbClr val="000000">
                      <a:alpha val="43000"/>
                    </a:srgbClr>
                  </a:outerShdw>
                </a:effectLst>
              </a:rPr>
              <a:t>Monitoring Student Progress</a:t>
            </a:r>
            <a:endParaRPr lang="en-US" sz="4000" dirty="0">
              <a:ln>
                <a:noFill/>
              </a:ln>
              <a:effectLst>
                <a:outerShdw blurRad="50800" dist="38100" dir="2700000" algn="tl" rotWithShape="0">
                  <a:srgbClr val="000000">
                    <a:alpha val="43000"/>
                  </a:srgbClr>
                </a:outerShdw>
              </a:effectLst>
            </a:endParaRPr>
          </a:p>
        </p:txBody>
      </p:sp>
      <p:sp>
        <p:nvSpPr>
          <p:cNvPr id="3" name="Content Placeholder 2"/>
          <p:cNvSpPr>
            <a:spLocks noGrp="1"/>
          </p:cNvSpPr>
          <p:nvPr>
            <p:ph idx="1"/>
          </p:nvPr>
        </p:nvSpPr>
        <p:spPr>
          <a:xfrm>
            <a:off x="0" y="2057400"/>
            <a:ext cx="9144000" cy="1530336"/>
          </a:xfrm>
          <a:ln>
            <a:noFill/>
          </a:ln>
        </p:spPr>
        <p:txBody>
          <a:bodyPr>
            <a:noAutofit/>
          </a:bodyPr>
          <a:lstStyle/>
          <a:p>
            <a:pPr>
              <a:buNone/>
            </a:pPr>
            <a:r>
              <a:rPr lang="en-US" sz="2400" dirty="0" smtClean="0"/>
              <a:t>	After students have logged in and you have approved them to begin testing, your </a:t>
            </a:r>
            <a:r>
              <a:rPr lang="en-US" sz="2400" dirty="0"/>
              <a:t>t</a:t>
            </a:r>
            <a:r>
              <a:rPr lang="en-US" sz="2400" dirty="0" smtClean="0"/>
              <a:t>est </a:t>
            </a:r>
            <a:r>
              <a:rPr lang="en-US" sz="2400" dirty="0"/>
              <a:t>s</a:t>
            </a:r>
            <a:r>
              <a:rPr lang="en-US" sz="2400" dirty="0" smtClean="0"/>
              <a:t>ession table will display each student currently logged in to the session.</a:t>
            </a:r>
          </a:p>
          <a:p>
            <a:pPr>
              <a:buNone/>
            </a:pPr>
            <a:endParaRPr lang="en-US" sz="2400" dirty="0" smtClean="0"/>
          </a:p>
          <a:p>
            <a:endParaRPr lang="en-US" sz="2400" dirty="0"/>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12</a:t>
            </a:fld>
            <a:endParaRPr lang="en-US" dirty="0">
              <a:solidFill>
                <a:prstClr val="black">
                  <a:tint val="75000"/>
                </a:prstClr>
              </a:solidFill>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747" y="3759998"/>
            <a:ext cx="9095253" cy="1948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37251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4008"/>
            <a:ext cx="9144000" cy="911226"/>
          </a:xfrm>
          <a:ln>
            <a:noFill/>
          </a:ln>
        </p:spPr>
        <p:txBody>
          <a:bodyPr>
            <a:noAutofit/>
          </a:bodyPr>
          <a:lstStyle/>
          <a:p>
            <a:r>
              <a:rPr lang="en-US" sz="4000" dirty="0" smtClean="0">
                <a:solidFill>
                  <a:srgbClr val="F88600"/>
                </a:solidFill>
                <a:effectLst>
                  <a:outerShdw blurRad="50800" dist="38100" dir="2700000" algn="tl" rotWithShape="0">
                    <a:srgbClr val="000000">
                      <a:alpha val="43000"/>
                    </a:srgbClr>
                  </a:outerShdw>
                </a:effectLst>
              </a:rPr>
              <a:t>Teacher: </a:t>
            </a:r>
            <a:r>
              <a:rPr lang="en-US" sz="4000" dirty="0" smtClean="0">
                <a:ln>
                  <a:noFill/>
                </a:ln>
                <a:effectLst>
                  <a:outerShdw blurRad="50800" dist="38100" dir="2700000" algn="tl" rotWithShape="0">
                    <a:srgbClr val="000000">
                      <a:alpha val="43000"/>
                    </a:srgbClr>
                  </a:outerShdw>
                </a:effectLst>
              </a:rPr>
              <a:t>Student Statuses</a:t>
            </a:r>
            <a:endParaRPr lang="en-US" sz="4000" dirty="0">
              <a:ln>
                <a:noFill/>
              </a:ln>
              <a:effectLst>
                <a:outerShdw blurRad="50800" dist="38100" dir="2700000" algn="tl" rotWithShape="0">
                  <a:srgbClr val="000000">
                    <a:alpha val="43000"/>
                  </a:srgbClr>
                </a:outerShdw>
              </a:effectLst>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26172961"/>
              </p:ext>
            </p:extLst>
          </p:nvPr>
        </p:nvGraphicFramePr>
        <p:xfrm>
          <a:off x="304800" y="1434600"/>
          <a:ext cx="8534400" cy="5194800"/>
        </p:xfrm>
        <a:graphic>
          <a:graphicData uri="http://schemas.openxmlformats.org/drawingml/2006/table">
            <a:tbl>
              <a:tblPr firstRow="1" bandRow="1">
                <a:tableStyleId>{93296810-A885-4BE3-A3E7-6D5BEEA58F35}</a:tableStyleId>
              </a:tblPr>
              <a:tblGrid>
                <a:gridCol w="1143000"/>
                <a:gridCol w="7391400"/>
              </a:tblGrid>
              <a:tr h="622802">
                <a:tc>
                  <a:txBody>
                    <a:bodyPr/>
                    <a:lstStyle/>
                    <a:p>
                      <a:r>
                        <a:rPr lang="en-US" sz="1600" b="1" dirty="0" smtClean="0">
                          <a:solidFill>
                            <a:schemeClr val="bg1"/>
                          </a:solidFill>
                        </a:rPr>
                        <a:t>Status</a:t>
                      </a:r>
                      <a:endParaRPr lang="en-US" sz="1600" b="1" dirty="0">
                        <a:solidFill>
                          <a:schemeClr val="bg1"/>
                        </a:solidFill>
                      </a:endParaRPr>
                    </a:p>
                  </a:txBody>
                  <a:tcPr/>
                </a:tc>
                <a:tc>
                  <a:txBody>
                    <a:bodyPr/>
                    <a:lstStyle/>
                    <a:p>
                      <a:r>
                        <a:rPr lang="en-US" sz="1600" b="1" dirty="0" smtClean="0"/>
                        <a:t>Description</a:t>
                      </a:r>
                      <a:endParaRPr lang="en-US" sz="1600" b="1" dirty="0"/>
                    </a:p>
                  </a:txBody>
                  <a:tcPr/>
                </a:tc>
              </a:tr>
              <a:tr h="869980">
                <a:tc>
                  <a:txBody>
                    <a:bodyPr/>
                    <a:lstStyle/>
                    <a:p>
                      <a:r>
                        <a:rPr lang="en-US" sz="1600" b="1" dirty="0" smtClean="0"/>
                        <a:t>Approved</a:t>
                      </a:r>
                    </a:p>
                  </a:txBody>
                  <a:tcPr anchor="ct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t>The Test Administrator has approved the student for the session, but the student has not yet started or resumed the test.</a:t>
                      </a:r>
                    </a:p>
                  </a:txBody>
                  <a:tcPr anchor="ctr"/>
                </a:tc>
              </a:tr>
              <a:tr h="1228207">
                <a:tc>
                  <a:txBody>
                    <a:bodyPr/>
                    <a:lstStyle/>
                    <a:p>
                      <a:r>
                        <a:rPr lang="en-US" sz="1600" b="1" kern="1200" dirty="0" smtClean="0">
                          <a:solidFill>
                            <a:schemeClr val="dk1"/>
                          </a:solidFill>
                          <a:effectLst/>
                          <a:latin typeface="+mn-lt"/>
                          <a:ea typeface="+mn-ea"/>
                          <a:cs typeface="+mn-cs"/>
                        </a:rPr>
                        <a:t>Started (#/#)</a:t>
                      </a:r>
                      <a:endParaRPr lang="en-US" sz="1600" b="1" dirty="0"/>
                    </a:p>
                  </a:txBody>
                  <a:tcPr anchor="ctr"/>
                </a:tc>
                <a:tc>
                  <a:txBody>
                    <a:bodyPr/>
                    <a:lstStyle/>
                    <a:p>
                      <a:pPr marL="0" lvl="1" indent="0"/>
                      <a:r>
                        <a:rPr lang="en-US" sz="1600" kern="1200" dirty="0" smtClean="0">
                          <a:solidFill>
                            <a:schemeClr val="dk1"/>
                          </a:solidFill>
                          <a:effectLst/>
                          <a:latin typeface="+mn-lt"/>
                          <a:ea typeface="+mn-ea"/>
                          <a:cs typeface="+mn-cs"/>
                        </a:rPr>
                        <a:t>The student has started testing. The number after this status indicates how  many items the student has answered out of the total number of items on the test. This number does not indicate which item or item page the student is actively viewing.</a:t>
                      </a:r>
                      <a:endParaRPr lang="en-US" sz="1600" kern="1200" dirty="0">
                        <a:solidFill>
                          <a:schemeClr val="dk1"/>
                        </a:solidFill>
                        <a:effectLst/>
                        <a:latin typeface="+mn-lt"/>
                        <a:ea typeface="+mn-ea"/>
                        <a:cs typeface="+mn-cs"/>
                      </a:endParaRPr>
                    </a:p>
                  </a:txBody>
                  <a:tcPr anchor="ctr"/>
                </a:tc>
              </a:tr>
              <a:tr h="1228207">
                <a:tc>
                  <a:txBody>
                    <a:bodyPr/>
                    <a:lstStyle/>
                    <a:p>
                      <a:r>
                        <a:rPr lang="en-US" sz="1600" b="1" dirty="0" smtClean="0"/>
                        <a:t>Review</a:t>
                      </a:r>
                      <a:endParaRPr lang="en-US" sz="1600" b="1" dirty="0"/>
                    </a:p>
                  </a:txBody>
                  <a:tcPr anchor="ctr"/>
                </a:tc>
                <a:tc>
                  <a:txBody>
                    <a:bodyPr/>
                    <a:lstStyle/>
                    <a:p>
                      <a:r>
                        <a:rPr lang="en-US" sz="1600" kern="1200" dirty="0" smtClean="0">
                          <a:solidFill>
                            <a:schemeClr val="dk1"/>
                          </a:solidFill>
                          <a:effectLst/>
                          <a:latin typeface="+mn-lt"/>
                          <a:ea typeface="+mn-ea"/>
                          <a:cs typeface="+mn-cs"/>
                        </a:rPr>
                        <a:t>The student has answered all items and is currently reviewing his or her answers before submitting the test for scoring. Note: A test with a review status occurs only at the end of the test. A test is not “completed” until the student submits the test. </a:t>
                      </a:r>
                      <a:endParaRPr lang="en-US" sz="1600" dirty="0"/>
                    </a:p>
                  </a:txBody>
                  <a:tcPr anchor="ctr"/>
                </a:tc>
              </a:tr>
              <a:tr h="622802">
                <a:tc>
                  <a:txBody>
                    <a:bodyPr/>
                    <a:lstStyle/>
                    <a:p>
                      <a:r>
                        <a:rPr lang="en-US" sz="1600" b="1" dirty="0" smtClean="0"/>
                        <a:t>Completed</a:t>
                      </a:r>
                      <a:endParaRPr lang="en-US" sz="1600" b="1" dirty="0"/>
                    </a:p>
                  </a:txBody>
                  <a:tcPr anchor="ctr"/>
                </a:tc>
                <a:tc>
                  <a:txBody>
                    <a:bodyPr/>
                    <a:lstStyle/>
                    <a:p>
                      <a:r>
                        <a:rPr lang="en-US" sz="1600" kern="1200" dirty="0" smtClean="0">
                          <a:solidFill>
                            <a:schemeClr val="dk1"/>
                          </a:solidFill>
                          <a:effectLst/>
                          <a:latin typeface="+mn-lt"/>
                          <a:ea typeface="+mn-ea"/>
                          <a:cs typeface="+mn-cs"/>
                        </a:rPr>
                        <a:t>The student has submitted the test. No additional action can be taken by the student.</a:t>
                      </a:r>
                      <a:endParaRPr lang="en-US" sz="1600" dirty="0"/>
                    </a:p>
                  </a:txBody>
                  <a:tcPr anchor="ctr"/>
                </a:tc>
              </a:tr>
              <a:tr h="622802">
                <a:tc>
                  <a:txBody>
                    <a:bodyPr/>
                    <a:lstStyle/>
                    <a:p>
                      <a:r>
                        <a:rPr lang="en-US" sz="1600" b="1" dirty="0" smtClean="0"/>
                        <a:t>Submitted</a:t>
                      </a:r>
                      <a:endParaRPr lang="en-US" sz="1600" b="1" dirty="0"/>
                    </a:p>
                  </a:txBody>
                  <a:tcPr anchor="ctr"/>
                </a:tc>
                <a:tc>
                  <a:txBody>
                    <a:bodyPr/>
                    <a:lstStyle/>
                    <a:p>
                      <a:r>
                        <a:rPr lang="en-US" sz="1600" kern="1200" dirty="0" smtClean="0">
                          <a:solidFill>
                            <a:schemeClr val="dk1"/>
                          </a:solidFill>
                          <a:effectLst/>
                          <a:latin typeface="+mn-lt"/>
                          <a:ea typeface="+mn-ea"/>
                          <a:cs typeface="+mn-cs"/>
                        </a:rPr>
                        <a:t>The test has been submitted for quality assurance review, validation, and overall scoring.</a:t>
                      </a:r>
                      <a:endParaRPr lang="en-US" sz="1600" dirty="0"/>
                    </a:p>
                  </a:txBody>
                  <a:tcPr anchor="ctr"/>
                </a:tc>
              </a:tr>
            </a:tbl>
          </a:graphicData>
        </a:graphic>
      </p:graphicFrame>
      <p:sp>
        <p:nvSpPr>
          <p:cNvPr id="4" name="Slide Number Placeholder 3"/>
          <p:cNvSpPr>
            <a:spLocks noGrp="1"/>
          </p:cNvSpPr>
          <p:nvPr>
            <p:ph type="sldNum" sz="quarter" idx="12"/>
          </p:nvPr>
        </p:nvSpPr>
        <p:spPr/>
        <p:txBody>
          <a:bodyPr/>
          <a:lstStyle/>
          <a:p>
            <a:fld id="{02ECE83E-BDEA-4F1B-8617-CA14C0C93CD7}" type="slidenum">
              <a:rPr lang="en-US" smtClean="0">
                <a:solidFill>
                  <a:prstClr val="black">
                    <a:tint val="75000"/>
                  </a:prstClr>
                </a:solidFill>
              </a:rPr>
              <a:pPr/>
              <a:t>13</a:t>
            </a:fld>
            <a:endParaRPr lang="en-US" dirty="0">
              <a:solidFill>
                <a:prstClr val="black">
                  <a:tint val="75000"/>
                </a:prstClr>
              </a:solidFill>
            </a:endParaRPr>
          </a:p>
        </p:txBody>
      </p:sp>
    </p:spTree>
    <p:extLst>
      <p:ext uri="{BB962C8B-B14F-4D97-AF65-F5344CB8AC3E}">
        <p14:creationId xmlns:p14="http://schemas.microsoft.com/office/powerpoint/2010/main" val="1392647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1035"/>
            <a:ext cx="9144000" cy="762000"/>
          </a:xfrm>
        </p:spPr>
        <p:txBody>
          <a:bodyPr>
            <a:normAutofit fontScale="90000"/>
          </a:bodyPr>
          <a:lstStyle/>
          <a:p>
            <a:r>
              <a:rPr lang="en-US" sz="4000" dirty="0">
                <a:solidFill>
                  <a:srgbClr val="F88600"/>
                </a:solidFill>
                <a:effectLst>
                  <a:outerShdw blurRad="50800" dist="38100" dir="2700000" algn="tl" rotWithShape="0">
                    <a:srgbClr val="000000">
                      <a:alpha val="43000"/>
                    </a:srgbClr>
                  </a:outerShdw>
                </a:effectLst>
              </a:rPr>
              <a:t>Teacher: </a:t>
            </a:r>
            <a:r>
              <a:rPr lang="en-US" sz="4000" dirty="0" smtClean="0">
                <a:ln>
                  <a:noFill/>
                </a:ln>
                <a:effectLst>
                  <a:outerShdw blurRad="50800" dist="38100" dir="2700000" algn="tl" rotWithShape="0">
                    <a:srgbClr val="000000">
                      <a:alpha val="43000"/>
                    </a:srgbClr>
                  </a:outerShdw>
                </a:effectLst>
              </a:rPr>
              <a:t>Stopping/Pausing </a:t>
            </a:r>
            <a:r>
              <a:rPr lang="en-US" sz="4000" dirty="0" smtClean="0">
                <a:effectLst>
                  <a:outerShdw blurRad="50800" dist="38100" dir="2700000" algn="tl" rotWithShape="0">
                    <a:srgbClr val="000000">
                      <a:alpha val="43000"/>
                    </a:srgbClr>
                  </a:outerShdw>
                </a:effectLst>
              </a:rPr>
              <a:t>SAGE </a:t>
            </a:r>
            <a:r>
              <a:rPr lang="en-US" sz="4000" dirty="0" smtClean="0">
                <a:ln>
                  <a:noFill/>
                </a:ln>
                <a:effectLst>
                  <a:outerShdw blurRad="50800" dist="38100" dir="2700000" algn="tl" rotWithShape="0">
                    <a:srgbClr val="000000">
                      <a:alpha val="43000"/>
                    </a:srgbClr>
                  </a:outerShdw>
                </a:effectLst>
              </a:rPr>
              <a:t>Tests </a:t>
            </a:r>
            <a:endParaRPr lang="en-US" sz="4000" dirty="0">
              <a:ln>
                <a:noFill/>
              </a:ln>
              <a:effectLst>
                <a:outerShdw blurRad="50800" dist="38100" dir="2700000" algn="tl" rotWithShape="0">
                  <a:srgbClr val="000000">
                    <a:alpha val="43000"/>
                  </a:srgbClr>
                </a:outerShdw>
              </a:effectLst>
            </a:endParaRPr>
          </a:p>
        </p:txBody>
      </p:sp>
      <p:sp>
        <p:nvSpPr>
          <p:cNvPr id="3" name="Content Placeholder 2"/>
          <p:cNvSpPr>
            <a:spLocks noGrp="1"/>
          </p:cNvSpPr>
          <p:nvPr>
            <p:ph idx="1"/>
          </p:nvPr>
        </p:nvSpPr>
        <p:spPr>
          <a:xfrm>
            <a:off x="480858" y="1878832"/>
            <a:ext cx="8434542" cy="3988568"/>
          </a:xfrm>
          <a:ln>
            <a:noFill/>
          </a:ln>
        </p:spPr>
        <p:txBody>
          <a:bodyPr>
            <a:normAutofit/>
          </a:bodyPr>
          <a:lstStyle/>
          <a:p>
            <a:pPr marL="0" indent="0">
              <a:buNone/>
            </a:pPr>
            <a:r>
              <a:rPr lang="en-US" sz="3200" dirty="0" smtClean="0"/>
              <a:t>Through the TA Interface, Test Administrators may:</a:t>
            </a:r>
          </a:p>
          <a:p>
            <a:pPr marL="0" indent="0">
              <a:buNone/>
            </a:pPr>
            <a:endParaRPr lang="en-US" dirty="0" smtClean="0"/>
          </a:p>
          <a:p>
            <a:r>
              <a:rPr lang="en-US" sz="3200" dirty="0" smtClean="0"/>
              <a:t>Stop an entire session; or </a:t>
            </a:r>
          </a:p>
          <a:p>
            <a:endParaRPr lang="en-US" dirty="0" smtClean="0"/>
          </a:p>
          <a:p>
            <a:r>
              <a:rPr lang="en-US" sz="3200" dirty="0" smtClean="0"/>
              <a:t>Pause individual student tests.</a:t>
            </a:r>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14</a:t>
            </a:fld>
            <a:endParaRPr lang="en-US" dirty="0">
              <a:solidFill>
                <a:prstClr val="black">
                  <a:tint val="75000"/>
                </a:prstClr>
              </a:solidFill>
            </a:endParaRPr>
          </a:p>
        </p:txBody>
      </p:sp>
    </p:spTree>
    <p:extLst>
      <p:ext uri="{BB962C8B-B14F-4D97-AF65-F5344CB8AC3E}">
        <p14:creationId xmlns:p14="http://schemas.microsoft.com/office/powerpoint/2010/main" val="3344174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6654"/>
            <a:ext cx="9144000" cy="762000"/>
          </a:xfrm>
        </p:spPr>
        <p:txBody>
          <a:bodyPr>
            <a:normAutofit fontScale="90000"/>
          </a:bodyPr>
          <a:lstStyle/>
          <a:p>
            <a:r>
              <a:rPr lang="en-US" sz="4000" dirty="0">
                <a:solidFill>
                  <a:srgbClr val="F88600"/>
                </a:solidFill>
                <a:effectLst>
                  <a:outerShdw blurRad="50800" dist="38100" dir="2700000" algn="tl" rotWithShape="0">
                    <a:srgbClr val="000000">
                      <a:alpha val="43000"/>
                    </a:srgbClr>
                  </a:outerShdw>
                </a:effectLst>
              </a:rPr>
              <a:t>Teacher: </a:t>
            </a:r>
            <a:r>
              <a:rPr lang="en-US" sz="4000" dirty="0" smtClean="0">
                <a:ln>
                  <a:noFill/>
                </a:ln>
                <a:effectLst>
                  <a:outerShdw blurRad="50800" dist="38100" dir="2700000" algn="tl" rotWithShape="0">
                    <a:srgbClr val="000000">
                      <a:alpha val="43000"/>
                    </a:srgbClr>
                  </a:outerShdw>
                </a:effectLst>
              </a:rPr>
              <a:t>Stopping The Entire Session </a:t>
            </a:r>
            <a:endParaRPr lang="en-US" sz="4000" dirty="0">
              <a:ln>
                <a:noFill/>
              </a:ln>
              <a:effectLst>
                <a:outerShdw blurRad="50800" dist="38100" dir="2700000" algn="tl" rotWithShape="0">
                  <a:srgbClr val="000000">
                    <a:alpha val="43000"/>
                  </a:srgbClr>
                </a:outerShdw>
              </a:effectLst>
            </a:endParaRPr>
          </a:p>
        </p:txBody>
      </p:sp>
      <p:sp>
        <p:nvSpPr>
          <p:cNvPr id="3" name="Content Placeholder 2"/>
          <p:cNvSpPr>
            <a:spLocks noGrp="1"/>
          </p:cNvSpPr>
          <p:nvPr>
            <p:ph idx="1"/>
          </p:nvPr>
        </p:nvSpPr>
        <p:spPr>
          <a:xfrm>
            <a:off x="304800" y="1557166"/>
            <a:ext cx="8610600" cy="4797597"/>
          </a:xfrm>
          <a:ln>
            <a:noFill/>
          </a:ln>
        </p:spPr>
        <p:txBody>
          <a:bodyPr>
            <a:noAutofit/>
          </a:bodyPr>
          <a:lstStyle/>
          <a:p>
            <a:pPr>
              <a:spcAft>
                <a:spcPts val="600"/>
              </a:spcAft>
            </a:pPr>
            <a:r>
              <a:rPr lang="en-US" dirty="0" smtClean="0"/>
              <a:t>To stop the session (and pause tests for all students in the session):</a:t>
            </a:r>
          </a:p>
          <a:p>
            <a:pPr lvl="1"/>
            <a:r>
              <a:rPr lang="en-US" sz="2000" dirty="0" smtClean="0"/>
              <a:t>Click the [</a:t>
            </a:r>
            <a:r>
              <a:rPr lang="en-US" sz="2000" b="1" dirty="0" smtClean="0"/>
              <a:t>Stop Session</a:t>
            </a:r>
            <a:r>
              <a:rPr lang="en-US" sz="2000" dirty="0" smtClean="0"/>
              <a:t>] button in the upper left corner of the screen. An “Important!” box will appear, requesting verification to end the session and log students out. </a:t>
            </a:r>
          </a:p>
          <a:p>
            <a:pPr lvl="1"/>
            <a:endParaRPr lang="en-US" sz="2000" dirty="0" smtClean="0"/>
          </a:p>
          <a:p>
            <a:pPr marL="457200" lvl="1" indent="0">
              <a:buNone/>
            </a:pPr>
            <a:endParaRPr lang="en-US" sz="2000" dirty="0" smtClean="0"/>
          </a:p>
          <a:p>
            <a:pPr lvl="1"/>
            <a:endParaRPr lang="en-US" sz="2000" dirty="0"/>
          </a:p>
          <a:p>
            <a:pPr lvl="1"/>
            <a:r>
              <a:rPr lang="en-US" sz="2000" dirty="0" smtClean="0"/>
              <a:t>Click [</a:t>
            </a:r>
            <a:r>
              <a:rPr lang="en-US" sz="2000" b="1" dirty="0" smtClean="0"/>
              <a:t>OK</a:t>
            </a:r>
            <a:r>
              <a:rPr lang="en-US" sz="2000" dirty="0" smtClean="0"/>
              <a:t>] to continue or [</a:t>
            </a:r>
            <a:r>
              <a:rPr lang="en-US" sz="2000" b="1" dirty="0" smtClean="0"/>
              <a:t>Cancel</a:t>
            </a:r>
            <a:r>
              <a:rPr lang="en-US" sz="2000" dirty="0" smtClean="0"/>
              <a:t>] to keep the test session open.</a:t>
            </a:r>
          </a:p>
          <a:p>
            <a:endParaRPr lang="en-US" dirty="0" smtClean="0"/>
          </a:p>
          <a:p>
            <a:r>
              <a:rPr lang="en-US" dirty="0"/>
              <a:t>Stopping a session will automatically pause all students’ tests in that </a:t>
            </a:r>
            <a:r>
              <a:rPr lang="en-US" dirty="0" smtClean="0"/>
              <a:t>session, </a:t>
            </a:r>
            <a:r>
              <a:rPr lang="en-US" dirty="0"/>
              <a:t>and the students will be logged out automatically. The students can easily resume their tests once the </a:t>
            </a:r>
            <a:r>
              <a:rPr lang="en-US" dirty="0" smtClean="0"/>
              <a:t>teacher </a:t>
            </a:r>
            <a:r>
              <a:rPr lang="en-US" dirty="0"/>
              <a:t>has created a new session containing the appropriate tests.</a:t>
            </a:r>
          </a:p>
          <a:p>
            <a:endParaRPr lang="en-US" dirty="0"/>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15</a:t>
            </a:fld>
            <a:endParaRPr lang="en-US" dirty="0">
              <a:solidFill>
                <a:prstClr val="black">
                  <a:tint val="75000"/>
                </a:prstClr>
              </a:solidFill>
            </a:endParaRP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4608" y="3638710"/>
            <a:ext cx="6734860" cy="480053"/>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51542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5853"/>
            <a:ext cx="9144000" cy="762000"/>
          </a:xfrm>
        </p:spPr>
        <p:txBody>
          <a:bodyPr>
            <a:normAutofit fontScale="90000"/>
          </a:bodyPr>
          <a:lstStyle/>
          <a:p>
            <a:r>
              <a:rPr lang="en-US" sz="4000" dirty="0">
                <a:solidFill>
                  <a:srgbClr val="F88600"/>
                </a:solidFill>
                <a:effectLst>
                  <a:outerShdw blurRad="50800" dist="38100" dir="2700000" algn="tl" rotWithShape="0">
                    <a:srgbClr val="000000">
                      <a:alpha val="43000"/>
                    </a:srgbClr>
                  </a:outerShdw>
                </a:effectLst>
              </a:rPr>
              <a:t>Teacher: </a:t>
            </a:r>
            <a:r>
              <a:rPr lang="en-US" sz="4000" dirty="0" smtClean="0">
                <a:ln>
                  <a:noFill/>
                </a:ln>
                <a:effectLst>
                  <a:outerShdw blurRad="50800" dist="38100" dir="2700000" algn="tl" rotWithShape="0">
                    <a:srgbClr val="000000">
                      <a:alpha val="43000"/>
                    </a:srgbClr>
                  </a:outerShdw>
                </a:effectLst>
              </a:rPr>
              <a:t>Pausing Tests Of Individual Students </a:t>
            </a:r>
            <a:endParaRPr lang="en-US" sz="4000" dirty="0">
              <a:ln>
                <a:noFill/>
              </a:ln>
              <a:effectLst>
                <a:outerShdw blurRad="50800" dist="38100" dir="2700000" algn="tl" rotWithShape="0">
                  <a:srgbClr val="000000">
                    <a:alpha val="43000"/>
                  </a:srgbClr>
                </a:outerShdw>
              </a:effectLst>
            </a:endParaRPr>
          </a:p>
        </p:txBody>
      </p:sp>
      <p:sp>
        <p:nvSpPr>
          <p:cNvPr id="3" name="Content Placeholder 2"/>
          <p:cNvSpPr>
            <a:spLocks noGrp="1"/>
          </p:cNvSpPr>
          <p:nvPr>
            <p:ph idx="1"/>
          </p:nvPr>
        </p:nvSpPr>
        <p:spPr>
          <a:xfrm>
            <a:off x="304800" y="1712188"/>
            <a:ext cx="8610600" cy="3810000"/>
          </a:xfrm>
          <a:ln>
            <a:noFill/>
          </a:ln>
        </p:spPr>
        <p:txBody>
          <a:bodyPr>
            <a:normAutofit/>
          </a:bodyPr>
          <a:lstStyle/>
          <a:p>
            <a:pPr marL="0" indent="0">
              <a:spcAft>
                <a:spcPts val="600"/>
              </a:spcAft>
              <a:buNone/>
            </a:pPr>
            <a:r>
              <a:rPr lang="en-US" sz="2400" dirty="0" smtClean="0"/>
              <a:t>Pausing an individual student’s test will pause only that student’s test. </a:t>
            </a:r>
          </a:p>
          <a:p>
            <a:pPr lvl="1">
              <a:spcAft>
                <a:spcPts val="600"/>
              </a:spcAft>
            </a:pPr>
            <a:r>
              <a:rPr lang="en-US" sz="2200" dirty="0" smtClean="0"/>
              <a:t>Only that student will be logged out automatically. </a:t>
            </a:r>
          </a:p>
          <a:p>
            <a:pPr lvl="1">
              <a:spcAft>
                <a:spcPts val="600"/>
              </a:spcAft>
            </a:pPr>
            <a:r>
              <a:rPr lang="en-US" sz="2200" dirty="0" smtClean="0"/>
              <a:t>That student can easily resume their test by requesting entry into the same session again, provided the session is still active.</a:t>
            </a:r>
          </a:p>
          <a:p>
            <a:endParaRPr lang="en-US" dirty="0"/>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16</a:t>
            </a:fld>
            <a:endParaRPr lang="en-US" dirty="0">
              <a:solidFill>
                <a:prstClr val="black">
                  <a:tint val="75000"/>
                </a:prstClr>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747" y="4202300"/>
            <a:ext cx="9095253" cy="1948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ight Arrow 7"/>
          <p:cNvSpPr/>
          <p:nvPr/>
        </p:nvSpPr>
        <p:spPr>
          <a:xfrm rot="20739958">
            <a:off x="5541850" y="5741095"/>
            <a:ext cx="2564770" cy="487597"/>
          </a:xfrm>
          <a:prstGeom prst="rightArrow">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256173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762000"/>
          </a:xfrm>
        </p:spPr>
        <p:txBody>
          <a:bodyPr>
            <a:normAutofit fontScale="90000"/>
          </a:bodyPr>
          <a:lstStyle/>
          <a:p>
            <a:r>
              <a:rPr lang="en-US" sz="4000" dirty="0" smtClean="0">
                <a:ln>
                  <a:noFill/>
                </a:ln>
                <a:effectLst>
                  <a:outerShdw blurRad="50800" dist="38100" dir="2700000" algn="tl" rotWithShape="0">
                    <a:srgbClr val="000000">
                      <a:alpha val="43000"/>
                    </a:srgbClr>
                  </a:outerShdw>
                </a:effectLst>
              </a:rPr>
              <a:t>Student Testing </a:t>
            </a:r>
            <a:br>
              <a:rPr lang="en-US" sz="4000" dirty="0" smtClean="0">
                <a:ln>
                  <a:noFill/>
                </a:ln>
                <a:effectLst>
                  <a:outerShdw blurRad="50800" dist="38100" dir="2700000" algn="tl" rotWithShape="0">
                    <a:srgbClr val="000000">
                      <a:alpha val="43000"/>
                    </a:srgbClr>
                  </a:outerShdw>
                </a:effectLst>
              </a:rPr>
            </a:br>
            <a:r>
              <a:rPr lang="en-US" sz="4000" dirty="0" smtClean="0">
                <a:ln>
                  <a:noFill/>
                </a:ln>
                <a:effectLst>
                  <a:outerShdw blurRad="50800" dist="38100" dir="2700000" algn="tl" rotWithShape="0">
                    <a:srgbClr val="000000">
                      <a:alpha val="43000"/>
                    </a:srgbClr>
                  </a:outerShdw>
                </a:effectLst>
              </a:rPr>
              <a:t>Basic Test Rules</a:t>
            </a:r>
            <a:endParaRPr lang="en-US" sz="4000" dirty="0">
              <a:ln>
                <a:noFill/>
              </a:ln>
              <a:effectLst>
                <a:outerShdw blurRad="50800" dist="38100" dir="2700000" algn="tl" rotWithShape="0">
                  <a:srgbClr val="000000">
                    <a:alpha val="43000"/>
                  </a:srgbClr>
                </a:outerShdw>
              </a:effectLst>
            </a:endParaRPr>
          </a:p>
        </p:txBody>
      </p:sp>
      <p:sp>
        <p:nvSpPr>
          <p:cNvPr id="3" name="Content Placeholder 2"/>
          <p:cNvSpPr>
            <a:spLocks noGrp="1"/>
          </p:cNvSpPr>
          <p:nvPr>
            <p:ph idx="1"/>
          </p:nvPr>
        </p:nvSpPr>
        <p:spPr>
          <a:xfrm>
            <a:off x="199410" y="1742380"/>
            <a:ext cx="8868390" cy="4887019"/>
          </a:xfrm>
          <a:ln>
            <a:noFill/>
          </a:ln>
        </p:spPr>
        <p:txBody>
          <a:bodyPr>
            <a:noAutofit/>
          </a:bodyPr>
          <a:lstStyle/>
          <a:p>
            <a:pPr lvl="0">
              <a:spcBef>
                <a:spcPts val="0"/>
              </a:spcBef>
              <a:spcAft>
                <a:spcPts val="800"/>
              </a:spcAft>
            </a:pPr>
            <a:r>
              <a:rPr lang="en-US" sz="2400" b="1" u="sng" dirty="0" smtClean="0"/>
              <a:t>Students cannot skip test items.</a:t>
            </a:r>
            <a:r>
              <a:rPr lang="en-US" sz="2400" dirty="0" smtClean="0"/>
              <a:t> Students </a:t>
            </a:r>
            <a:r>
              <a:rPr lang="en-US" sz="2400" b="1" dirty="0" smtClean="0"/>
              <a:t>must answer all test items on a page</a:t>
            </a:r>
            <a:r>
              <a:rPr lang="en-US" sz="2400" dirty="0" smtClean="0"/>
              <a:t> before going to the next page. </a:t>
            </a:r>
          </a:p>
          <a:p>
            <a:pPr lvl="0">
              <a:spcBef>
                <a:spcPts val="0"/>
              </a:spcBef>
              <a:spcAft>
                <a:spcPts val="800"/>
              </a:spcAft>
            </a:pPr>
            <a:r>
              <a:rPr lang="en-US" sz="2400" dirty="0" smtClean="0"/>
              <a:t>Some pages contain multiple test items. Students may need to use the vertical scroll bar to view all items on a page.</a:t>
            </a:r>
          </a:p>
          <a:p>
            <a:pPr>
              <a:spcBef>
                <a:spcPts val="0"/>
              </a:spcBef>
              <a:spcAft>
                <a:spcPts val="800"/>
              </a:spcAft>
            </a:pPr>
            <a:r>
              <a:rPr lang="en-US" sz="2400" dirty="0" smtClean="0"/>
              <a:t>Students </a:t>
            </a:r>
            <a:r>
              <a:rPr lang="en-US" sz="2400" dirty="0"/>
              <a:t>cannot pause if they have not finished all items on a page. </a:t>
            </a:r>
            <a:endParaRPr lang="en-US" sz="2400" dirty="0" smtClean="0"/>
          </a:p>
          <a:p>
            <a:pPr>
              <a:spcBef>
                <a:spcPts val="0"/>
              </a:spcBef>
              <a:spcAft>
                <a:spcPts val="800"/>
              </a:spcAft>
            </a:pPr>
            <a:endParaRPr lang="en-US" sz="2400" dirty="0" smtClean="0"/>
          </a:p>
          <a:p>
            <a:pPr marL="365125" lvl="1" indent="0">
              <a:spcBef>
                <a:spcPts val="0"/>
              </a:spcBef>
              <a:spcAft>
                <a:spcPts val="800"/>
              </a:spcAft>
              <a:buNone/>
            </a:pPr>
            <a:r>
              <a:rPr lang="en-US" sz="2400" b="1" dirty="0" smtClean="0"/>
              <a:t>Note</a:t>
            </a:r>
            <a:r>
              <a:rPr lang="en-US" sz="2400" b="1" dirty="0"/>
              <a:t>: </a:t>
            </a:r>
            <a:r>
              <a:rPr lang="en-US" sz="2400" dirty="0"/>
              <a:t>Students who viewed an item and then pressed the back button will still need to answer the items or items viewed on the previous page before they can pause</a:t>
            </a:r>
            <a:r>
              <a:rPr lang="en-US" sz="2400" dirty="0" smtClean="0"/>
              <a:t>.</a:t>
            </a:r>
            <a:endParaRPr lang="en-US" sz="2400" dirty="0"/>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17</a:t>
            </a:fld>
            <a:endParaRPr lang="en-US" dirty="0">
              <a:solidFill>
                <a:prstClr val="black">
                  <a:tint val="75000"/>
                </a:prstClr>
              </a:solidFill>
            </a:endParaRPr>
          </a:p>
        </p:txBody>
      </p:sp>
    </p:spTree>
    <p:extLst>
      <p:ext uri="{BB962C8B-B14F-4D97-AF65-F5344CB8AC3E}">
        <p14:creationId xmlns:p14="http://schemas.microsoft.com/office/powerpoint/2010/main" val="19366896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762000"/>
          </a:xfrm>
        </p:spPr>
        <p:txBody>
          <a:bodyPr>
            <a:normAutofit fontScale="90000"/>
          </a:bodyPr>
          <a:lstStyle/>
          <a:p>
            <a:r>
              <a:rPr lang="en-US" sz="4000" dirty="0" smtClean="0">
                <a:ln>
                  <a:noFill/>
                </a:ln>
                <a:effectLst>
                  <a:outerShdw blurRad="50800" dist="38100" dir="2700000" algn="tl" rotWithShape="0">
                    <a:srgbClr val="000000">
                      <a:alpha val="43000"/>
                    </a:srgbClr>
                  </a:outerShdw>
                </a:effectLst>
              </a:rPr>
              <a:t>Student Testing</a:t>
            </a:r>
            <a:br>
              <a:rPr lang="en-US" sz="4000" dirty="0" smtClean="0">
                <a:ln>
                  <a:noFill/>
                </a:ln>
                <a:effectLst>
                  <a:outerShdw blurRad="50800" dist="38100" dir="2700000" algn="tl" rotWithShape="0">
                    <a:srgbClr val="000000">
                      <a:alpha val="43000"/>
                    </a:srgbClr>
                  </a:outerShdw>
                </a:effectLst>
              </a:rPr>
            </a:br>
            <a:r>
              <a:rPr lang="en-US" sz="4000" dirty="0" smtClean="0">
                <a:ln>
                  <a:noFill/>
                </a:ln>
                <a:effectLst>
                  <a:outerShdw blurRad="50800" dist="38100" dir="2700000" algn="tl" rotWithShape="0">
                    <a:srgbClr val="000000">
                      <a:alpha val="43000"/>
                    </a:srgbClr>
                  </a:outerShdw>
                </a:effectLst>
              </a:rPr>
              <a:t>Basic Test Rules</a:t>
            </a:r>
            <a:endParaRPr lang="en-US" sz="4000" dirty="0">
              <a:ln>
                <a:noFill/>
              </a:ln>
              <a:effectLst>
                <a:outerShdw blurRad="50800" dist="38100" dir="2700000" algn="tl" rotWithShape="0">
                  <a:srgbClr val="000000">
                    <a:alpha val="43000"/>
                  </a:srgbClr>
                </a:outerShdw>
              </a:effectLst>
            </a:endParaRPr>
          </a:p>
        </p:txBody>
      </p:sp>
      <p:sp>
        <p:nvSpPr>
          <p:cNvPr id="3" name="Content Placeholder 2"/>
          <p:cNvSpPr>
            <a:spLocks noGrp="1"/>
          </p:cNvSpPr>
          <p:nvPr>
            <p:ph idx="1"/>
          </p:nvPr>
        </p:nvSpPr>
        <p:spPr>
          <a:xfrm>
            <a:off x="136438" y="1700396"/>
            <a:ext cx="8931362" cy="4929004"/>
          </a:xfrm>
          <a:ln>
            <a:noFill/>
          </a:ln>
        </p:spPr>
        <p:txBody>
          <a:bodyPr>
            <a:noAutofit/>
          </a:bodyPr>
          <a:lstStyle/>
          <a:p>
            <a:pPr lvl="0">
              <a:spcBef>
                <a:spcPts val="0"/>
              </a:spcBef>
              <a:spcAft>
                <a:spcPts val="800"/>
              </a:spcAft>
            </a:pPr>
            <a:r>
              <a:rPr lang="en-US" sz="2400" dirty="0" smtClean="0"/>
              <a:t>Students may mark items for review and use the Past/Marked drop-down menu to return to those items, unless the test has been paused for more than 20 minutes.  Exceptions to this rule:</a:t>
            </a:r>
          </a:p>
          <a:p>
            <a:pPr lvl="0">
              <a:spcBef>
                <a:spcPts val="0"/>
              </a:spcBef>
              <a:spcAft>
                <a:spcPts val="800"/>
              </a:spcAft>
            </a:pPr>
            <a:endParaRPr lang="en-US" sz="2400" dirty="0" smtClean="0"/>
          </a:p>
          <a:p>
            <a:pPr lvl="1">
              <a:spcBef>
                <a:spcPts val="0"/>
              </a:spcBef>
              <a:spcAft>
                <a:spcPts val="800"/>
              </a:spcAft>
            </a:pPr>
            <a:r>
              <a:rPr lang="en-US" sz="2400" dirty="0"/>
              <a:t>S</a:t>
            </a:r>
            <a:r>
              <a:rPr lang="en-US" sz="2400" dirty="0" smtClean="0"/>
              <a:t>egmented tests (only Math Grade 6 is segmented). Once the student submits that portion and has been “approved” to move to the next he/she cannot return to the first segment. </a:t>
            </a:r>
          </a:p>
          <a:p>
            <a:pPr lvl="1">
              <a:spcBef>
                <a:spcPts val="0"/>
              </a:spcBef>
              <a:spcAft>
                <a:spcPts val="800"/>
              </a:spcAft>
            </a:pPr>
            <a:r>
              <a:rPr lang="en-US" sz="2400" dirty="0" smtClean="0"/>
              <a:t>SAGE Writing test</a:t>
            </a:r>
            <a:r>
              <a:rPr lang="en-US" sz="2400" dirty="0"/>
              <a:t>.</a:t>
            </a:r>
            <a:r>
              <a:rPr lang="en-US" sz="2400" dirty="0" smtClean="0"/>
              <a:t> There </a:t>
            </a:r>
            <a:r>
              <a:rPr lang="en-US" sz="2400" dirty="0"/>
              <a:t>is no pause time limit. Students may return to their Writing tests at any time prior to submittal. </a:t>
            </a:r>
            <a:endParaRPr lang="en-US" sz="2400" dirty="0" smtClean="0"/>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18</a:t>
            </a:fld>
            <a:endParaRPr lang="en-US" dirty="0">
              <a:solidFill>
                <a:prstClr val="black">
                  <a:tint val="75000"/>
                </a:prstClr>
              </a:solidFill>
            </a:endParaRPr>
          </a:p>
        </p:txBody>
      </p:sp>
    </p:spTree>
    <p:extLst>
      <p:ext uri="{BB962C8B-B14F-4D97-AF65-F5344CB8AC3E}">
        <p14:creationId xmlns:p14="http://schemas.microsoft.com/office/powerpoint/2010/main" val="30907064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45989"/>
            <a:ext cx="9144000" cy="1063626"/>
          </a:xfrm>
        </p:spPr>
        <p:txBody>
          <a:bodyPr>
            <a:normAutofit/>
          </a:bodyPr>
          <a:lstStyle/>
          <a:p>
            <a:r>
              <a:rPr lang="en-US" sz="4000" dirty="0" smtClean="0">
                <a:ln>
                  <a:noFill/>
                </a:ln>
                <a:effectLst>
                  <a:outerShdw blurRad="50800" dist="38100" dir="2700000" algn="tl" rotWithShape="0">
                    <a:srgbClr val="000000">
                      <a:alpha val="43000"/>
                    </a:srgbClr>
                  </a:outerShdw>
                </a:effectLst>
              </a:rPr>
              <a:t>STUDENT Test Tools</a:t>
            </a:r>
            <a:endParaRPr lang="en-US" sz="4000" dirty="0">
              <a:ln>
                <a:noFill/>
              </a:ln>
              <a:effectLst>
                <a:outerShdw blurRad="50800" dist="38100" dir="2700000" algn="tl" rotWithShape="0">
                  <a:srgbClr val="000000">
                    <a:alpha val="43000"/>
                  </a:srgbClr>
                </a:outerShdw>
              </a:effectLst>
            </a:endParaRPr>
          </a:p>
        </p:txBody>
      </p:sp>
      <p:sp>
        <p:nvSpPr>
          <p:cNvPr id="3" name="Content Placeholder 2"/>
          <p:cNvSpPr>
            <a:spLocks noGrp="1"/>
          </p:cNvSpPr>
          <p:nvPr>
            <p:ph idx="1"/>
          </p:nvPr>
        </p:nvSpPr>
        <p:spPr>
          <a:xfrm>
            <a:off x="228600" y="1905000"/>
            <a:ext cx="8610600" cy="4648200"/>
          </a:xfrm>
          <a:ln>
            <a:noFill/>
          </a:ln>
        </p:spPr>
        <p:txBody>
          <a:bodyPr>
            <a:normAutofit fontScale="92500"/>
          </a:bodyPr>
          <a:lstStyle/>
          <a:p>
            <a:pPr>
              <a:buNone/>
            </a:pPr>
            <a:r>
              <a:rPr lang="en-US" sz="2400" dirty="0" smtClean="0"/>
              <a:t>All students have the ability to:</a:t>
            </a:r>
          </a:p>
          <a:p>
            <a:pPr lvl="0">
              <a:lnSpc>
                <a:spcPct val="110000"/>
              </a:lnSpc>
              <a:spcBef>
                <a:spcPts val="600"/>
              </a:spcBef>
              <a:spcAft>
                <a:spcPts val="600"/>
              </a:spcAft>
            </a:pPr>
            <a:r>
              <a:rPr lang="en-US" sz="2400" dirty="0" smtClean="0"/>
              <a:t>Highlight text -doesn’t save from one session to the next</a:t>
            </a:r>
          </a:p>
          <a:p>
            <a:pPr lvl="0">
              <a:lnSpc>
                <a:spcPct val="110000"/>
              </a:lnSpc>
              <a:spcBef>
                <a:spcPts val="600"/>
              </a:spcBef>
              <a:spcAft>
                <a:spcPts val="600"/>
              </a:spcAft>
            </a:pPr>
            <a:r>
              <a:rPr lang="en-US" sz="2400" dirty="0" smtClean="0"/>
              <a:t>Zoom </a:t>
            </a:r>
          </a:p>
          <a:p>
            <a:pPr lvl="0">
              <a:lnSpc>
                <a:spcPct val="110000"/>
              </a:lnSpc>
              <a:spcBef>
                <a:spcPts val="600"/>
              </a:spcBef>
              <a:spcAft>
                <a:spcPts val="600"/>
              </a:spcAft>
            </a:pPr>
            <a:r>
              <a:rPr lang="en-US" sz="2400" dirty="0" smtClean="0"/>
              <a:t>Mark items for review</a:t>
            </a:r>
          </a:p>
          <a:p>
            <a:pPr lvl="0">
              <a:lnSpc>
                <a:spcPct val="110000"/>
              </a:lnSpc>
              <a:spcBef>
                <a:spcPts val="600"/>
              </a:spcBef>
              <a:spcAft>
                <a:spcPts val="600"/>
              </a:spcAft>
            </a:pPr>
            <a:r>
              <a:rPr lang="en-US" sz="2400" dirty="0" smtClean="0"/>
              <a:t>Strikethrough</a:t>
            </a:r>
          </a:p>
          <a:p>
            <a:pPr>
              <a:lnSpc>
                <a:spcPct val="110000"/>
              </a:lnSpc>
              <a:spcBef>
                <a:spcPts val="600"/>
              </a:spcBef>
              <a:spcAft>
                <a:spcPts val="600"/>
              </a:spcAft>
            </a:pPr>
            <a:r>
              <a:rPr lang="en-US" sz="2400" dirty="0" smtClean="0"/>
              <a:t>Use the Formula Sheet, Notepad or Calculator (as provided or allowed on test) </a:t>
            </a:r>
            <a:endParaRPr lang="en-US" dirty="0"/>
          </a:p>
          <a:p>
            <a:pPr>
              <a:spcBef>
                <a:spcPts val="600"/>
              </a:spcBef>
              <a:spcAft>
                <a:spcPts val="600"/>
              </a:spcAft>
            </a:pPr>
            <a:r>
              <a:rPr lang="en-US" sz="2400" dirty="0" smtClean="0"/>
              <a:t>Use the Expand button to display a reading passage or a science simulation</a:t>
            </a:r>
          </a:p>
          <a:p>
            <a:pPr>
              <a:spcBef>
                <a:spcPts val="600"/>
              </a:spcBef>
              <a:spcAft>
                <a:spcPts val="600"/>
              </a:spcAft>
            </a:pPr>
            <a:r>
              <a:rPr lang="en-US" sz="2400" dirty="0" smtClean="0"/>
              <a:t>Listen to Text-to-Speech audio in the test questions.</a:t>
            </a:r>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19</a:t>
            </a:fld>
            <a:endParaRPr lang="en-US" dirty="0">
              <a:solidFill>
                <a:prstClr val="black">
                  <a:tint val="75000"/>
                </a:prstClr>
              </a:solidFill>
            </a:endParaRPr>
          </a:p>
        </p:txBody>
      </p:sp>
    </p:spTree>
    <p:extLst>
      <p:ext uri="{BB962C8B-B14F-4D97-AF65-F5344CB8AC3E}">
        <p14:creationId xmlns:p14="http://schemas.microsoft.com/office/powerpoint/2010/main" val="37569366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719262"/>
            <a:ext cx="8407400" cy="4758627"/>
          </a:xfrm>
        </p:spPr>
        <p:txBody>
          <a:bodyPr>
            <a:normAutofit/>
          </a:bodyPr>
          <a:lstStyle/>
          <a:p>
            <a:endParaRPr lang="en-US" sz="2800" dirty="0"/>
          </a:p>
          <a:p>
            <a:r>
              <a:rPr lang="en-US" sz="2800" dirty="0" smtClean="0"/>
              <a:t>How to administer SAGE – Step-by-Step Guide</a:t>
            </a:r>
          </a:p>
          <a:p>
            <a:r>
              <a:rPr lang="en-US" sz="2800" dirty="0" smtClean="0"/>
              <a:t>Student Log in to SAGE – Quick Start Guide</a:t>
            </a:r>
          </a:p>
          <a:p>
            <a:r>
              <a:rPr lang="en-US" sz="2800" dirty="0" smtClean="0"/>
              <a:t>Monitoring and Managing the Testing </a:t>
            </a:r>
          </a:p>
          <a:p>
            <a:r>
              <a:rPr lang="en-US" sz="2800" dirty="0" smtClean="0"/>
              <a:t>Step-by-Step Guide for SAGE for students </a:t>
            </a:r>
          </a:p>
          <a:p>
            <a:r>
              <a:rPr lang="en-US" sz="2800" dirty="0" smtClean="0"/>
              <a:t>Accommodations</a:t>
            </a:r>
          </a:p>
          <a:p>
            <a:r>
              <a:rPr lang="en-US" sz="2800" dirty="0" smtClean="0"/>
              <a:t>Testing Ethics</a:t>
            </a:r>
          </a:p>
          <a:p>
            <a:endParaRPr lang="en-US" sz="2800" dirty="0"/>
          </a:p>
        </p:txBody>
      </p:sp>
      <p:sp>
        <p:nvSpPr>
          <p:cNvPr id="3" name="Title 2"/>
          <p:cNvSpPr>
            <a:spLocks noGrp="1"/>
          </p:cNvSpPr>
          <p:nvPr>
            <p:ph type="title"/>
          </p:nvPr>
        </p:nvSpPr>
        <p:spPr>
          <a:xfrm>
            <a:off x="406400" y="355600"/>
            <a:ext cx="8382000" cy="1054100"/>
          </a:xfrm>
        </p:spPr>
        <p:txBody>
          <a:bodyPr/>
          <a:lstStyle/>
          <a:p>
            <a:r>
              <a:rPr lang="en-US" sz="4800" dirty="0" smtClean="0">
                <a:effectLst>
                  <a:outerShdw blurRad="50800" dist="38100" dir="2700000" algn="tl" rotWithShape="0">
                    <a:srgbClr val="000000">
                      <a:alpha val="51000"/>
                    </a:srgbClr>
                  </a:outerShdw>
                </a:effectLst>
              </a:rPr>
              <a:t>SAGE TRAINING TOPICS</a:t>
            </a:r>
            <a:endParaRPr lang="en-US" sz="4800" dirty="0">
              <a:effectLst>
                <a:outerShdw blurRad="50800" dist="38100" dir="2700000" algn="tl" rotWithShape="0">
                  <a:srgbClr val="000000">
                    <a:alpha val="51000"/>
                  </a:srgbClr>
                </a:outerShdw>
              </a:effectLst>
            </a:endParaRPr>
          </a:p>
        </p:txBody>
      </p:sp>
    </p:spTree>
    <p:extLst>
      <p:ext uri="{BB962C8B-B14F-4D97-AF65-F5344CB8AC3E}">
        <p14:creationId xmlns:p14="http://schemas.microsoft.com/office/powerpoint/2010/main" val="15116879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378854" y="1565425"/>
            <a:ext cx="5388429" cy="3139321"/>
          </a:xfrm>
          <a:prstGeom prst="rect">
            <a:avLst/>
          </a:prstGeom>
        </p:spPr>
        <p:txBody>
          <a:bodyPr wrap="square">
            <a:spAutoFit/>
          </a:bodyPr>
          <a:lstStyle/>
          <a:p>
            <a:pPr algn="r"/>
            <a:r>
              <a:rPr lang="en-US" sz="6600" dirty="0" smtClean="0">
                <a:solidFill>
                  <a:schemeClr val="bg2"/>
                </a:solidFill>
                <a:effectLst>
                  <a:outerShdw blurRad="69850" dist="38100" dir="2700000" algn="tl" rotWithShape="0">
                    <a:srgbClr val="000000">
                      <a:alpha val="59000"/>
                    </a:srgbClr>
                  </a:outerShdw>
                </a:effectLst>
              </a:rPr>
              <a:t>How to Administer SAGE Test</a:t>
            </a:r>
            <a:endParaRPr lang="en-US" sz="6600" dirty="0">
              <a:solidFill>
                <a:schemeClr val="bg2"/>
              </a:solidFill>
              <a:effectLst>
                <a:outerShdw blurRad="69850" dist="38100" dir="2700000" algn="tl" rotWithShape="0">
                  <a:srgbClr val="000000">
                    <a:alpha val="59000"/>
                  </a:srgbClr>
                </a:outerShdw>
              </a:effectLst>
            </a:endParaRPr>
          </a:p>
        </p:txBody>
      </p:sp>
      <p:pic>
        <p:nvPicPr>
          <p:cNvPr id="8" name="Picture 7" descr="canyons 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86600" y="4876800"/>
            <a:ext cx="1762764" cy="1693906"/>
          </a:xfrm>
          <a:prstGeom prst="rect">
            <a:avLst/>
          </a:prstGeom>
        </p:spPr>
      </p:pic>
      <p:sp>
        <p:nvSpPr>
          <p:cNvPr id="9" name="Title 8"/>
          <p:cNvSpPr>
            <a:spLocks noGrp="1"/>
          </p:cNvSpPr>
          <p:nvPr>
            <p:ph type="title"/>
          </p:nvPr>
        </p:nvSpPr>
        <p:spPr>
          <a:xfrm>
            <a:off x="7162800" y="460248"/>
            <a:ext cx="1676400" cy="737181"/>
          </a:xfrm>
        </p:spPr>
        <p:txBody>
          <a:bodyPr/>
          <a:lstStyle/>
          <a:p>
            <a:r>
              <a:rPr lang="en-US" dirty="0" smtClean="0"/>
              <a:t>For TEachers</a:t>
            </a:r>
            <a:endParaRPr lang="en-US" dirty="0"/>
          </a:p>
        </p:txBody>
      </p:sp>
    </p:spTree>
    <p:extLst>
      <p:ext uri="{BB962C8B-B14F-4D97-AF65-F5344CB8AC3E}">
        <p14:creationId xmlns:p14="http://schemas.microsoft.com/office/powerpoint/2010/main" val="1373236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0" y="49317"/>
            <a:ext cx="9144000" cy="1146596"/>
          </a:xfrm>
        </p:spPr>
        <p:txBody>
          <a:bodyPr>
            <a:noAutofit/>
          </a:bodyPr>
          <a:lstStyle/>
          <a:p>
            <a:r>
              <a:rPr lang="en-US" sz="4400" dirty="0" smtClean="0">
                <a:ln>
                  <a:noFill/>
                </a:ln>
                <a:solidFill>
                  <a:schemeClr val="accent2"/>
                </a:solidFill>
                <a:effectLst>
                  <a:outerShdw blurRad="50800" dist="38100" dir="2700000" algn="tl" rotWithShape="0">
                    <a:srgbClr val="000000">
                      <a:alpha val="43000"/>
                    </a:srgbClr>
                  </a:outerShdw>
                </a:effectLst>
              </a:rPr>
              <a:t>TEACHER: </a:t>
            </a:r>
            <a:r>
              <a:rPr lang="en-US" sz="4400" dirty="0" smtClean="0">
                <a:ln>
                  <a:noFill/>
                </a:ln>
                <a:effectLst>
                  <a:outerShdw blurRad="50800" dist="38100" dir="2700000" algn="tl" rotWithShape="0">
                    <a:srgbClr val="000000">
                      <a:alpha val="43000"/>
                    </a:srgbClr>
                  </a:outerShdw>
                </a:effectLst>
              </a:rPr>
              <a:t>Open Web Browser</a:t>
            </a:r>
            <a:endParaRPr lang="en-US" sz="4400" dirty="0">
              <a:ln>
                <a:noFill/>
              </a:ln>
              <a:effectLst>
                <a:outerShdw blurRad="50800" dist="38100" dir="2700000" algn="tl" rotWithShape="0">
                  <a:srgbClr val="000000">
                    <a:alpha val="43000"/>
                  </a:srgbClr>
                </a:outerShdw>
              </a:effectLst>
            </a:endParaRPr>
          </a:p>
        </p:txBody>
      </p:sp>
      <p:sp>
        <p:nvSpPr>
          <p:cNvPr id="8" name="Slide Number Placeholder 7"/>
          <p:cNvSpPr>
            <a:spLocks noGrp="1"/>
          </p:cNvSpPr>
          <p:nvPr>
            <p:ph type="sldNum" sz="quarter" idx="12"/>
          </p:nvPr>
        </p:nvSpPr>
        <p:spPr/>
        <p:txBody>
          <a:bodyPr/>
          <a:lstStyle/>
          <a:p>
            <a:fld id="{89E68A67-840E-41CC-BCED-62C4D3E9E886}" type="slidenum">
              <a:rPr lang="en-US" smtClean="0">
                <a:solidFill>
                  <a:prstClr val="black">
                    <a:tint val="75000"/>
                  </a:prstClr>
                </a:solidFill>
              </a:rPr>
              <a:pPr/>
              <a:t>4</a:t>
            </a:fld>
            <a:endParaRPr lang="en-US" dirty="0">
              <a:solidFill>
                <a:prstClr val="black">
                  <a:tint val="75000"/>
                </a:prstClr>
              </a:solidFill>
            </a:endParaRPr>
          </a:p>
        </p:txBody>
      </p:sp>
      <p:sp>
        <p:nvSpPr>
          <p:cNvPr id="7" name="TextBox 6"/>
          <p:cNvSpPr txBox="1"/>
          <p:nvPr/>
        </p:nvSpPr>
        <p:spPr>
          <a:xfrm>
            <a:off x="434763" y="1690784"/>
            <a:ext cx="4867000" cy="2335891"/>
          </a:xfrm>
          <a:prstGeom prst="rect">
            <a:avLst/>
          </a:prstGeom>
          <a:noFill/>
        </p:spPr>
        <p:txBody>
          <a:bodyPr wrap="square" rtlCol="0">
            <a:noAutofit/>
          </a:bodyPr>
          <a:lstStyle/>
          <a:p>
            <a:pPr marL="228600" indent="-228600">
              <a:buFont typeface="Arial" pitchFamily="34" charset="0"/>
              <a:buChar char="•"/>
            </a:pPr>
            <a:r>
              <a:rPr lang="en-US" sz="2400" dirty="0" smtClean="0">
                <a:solidFill>
                  <a:prstClr val="black"/>
                </a:solidFill>
              </a:rPr>
              <a:t>Go to the portal at </a:t>
            </a:r>
            <a:r>
              <a:rPr lang="en-US" sz="2400" dirty="0" smtClean="0">
                <a:solidFill>
                  <a:prstClr val="black"/>
                </a:solidFill>
                <a:hlinkClick r:id="rId3" action="ppaction://hlinkfile"/>
              </a:rPr>
              <a:t>sageportal.org</a:t>
            </a:r>
            <a:endParaRPr lang="en-US" sz="2400" dirty="0" smtClean="0">
              <a:solidFill>
                <a:prstClr val="black"/>
              </a:solidFill>
            </a:endParaRPr>
          </a:p>
          <a:p>
            <a:pPr marL="228600" indent="-228600">
              <a:buFont typeface="Arial" pitchFamily="34" charset="0"/>
              <a:buChar char="•"/>
            </a:pPr>
            <a:endParaRPr lang="en-US" sz="2400" dirty="0" smtClean="0">
              <a:solidFill>
                <a:prstClr val="black"/>
              </a:solidFill>
            </a:endParaRPr>
          </a:p>
          <a:p>
            <a:pPr marL="228600" indent="-228600">
              <a:buFont typeface="Arial" pitchFamily="34" charset="0"/>
              <a:buChar char="•"/>
            </a:pPr>
            <a:r>
              <a:rPr lang="en-US" sz="2400" dirty="0" smtClean="0">
                <a:solidFill>
                  <a:prstClr val="black"/>
                </a:solidFill>
              </a:rPr>
              <a:t>Click the [</a:t>
            </a:r>
            <a:r>
              <a:rPr lang="en-US" sz="2400" b="1" dirty="0" smtClean="0">
                <a:solidFill>
                  <a:prstClr val="black"/>
                </a:solidFill>
              </a:rPr>
              <a:t>SAGE Test Administration</a:t>
            </a:r>
            <a:r>
              <a:rPr lang="en-US" sz="2400" dirty="0" smtClean="0">
                <a:solidFill>
                  <a:prstClr val="black"/>
                </a:solidFill>
              </a:rPr>
              <a:t>]</a:t>
            </a:r>
          </a:p>
          <a:p>
            <a:r>
              <a:rPr lang="en-US" sz="2400" dirty="0">
                <a:solidFill>
                  <a:prstClr val="black"/>
                </a:solidFill>
              </a:rPr>
              <a:t> </a:t>
            </a:r>
            <a:r>
              <a:rPr lang="en-US" sz="1600" dirty="0" smtClean="0">
                <a:solidFill>
                  <a:schemeClr val="accent3"/>
                </a:solidFill>
              </a:rPr>
              <a:t>        New Icon…</a:t>
            </a: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4425" y="1887338"/>
            <a:ext cx="1352550" cy="148590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40242" y="1896863"/>
            <a:ext cx="1352550" cy="147637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descr="loginSAGE.tif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3392" y="3895961"/>
            <a:ext cx="5199833" cy="2673568"/>
          </a:xfrm>
          <a:prstGeom prst="rect">
            <a:avLst/>
          </a:prstGeom>
          <a:ln>
            <a:noFill/>
          </a:ln>
          <a:effectLst>
            <a:outerShdw blurRad="190500" algn="tl" rotWithShape="0">
              <a:srgbClr val="000000">
                <a:alpha val="70000"/>
              </a:srgbClr>
            </a:outerShdw>
          </a:effectLst>
        </p:spPr>
      </p:pic>
      <p:sp>
        <p:nvSpPr>
          <p:cNvPr id="9" name="TextBox 8"/>
          <p:cNvSpPr txBox="1"/>
          <p:nvPr/>
        </p:nvSpPr>
        <p:spPr>
          <a:xfrm>
            <a:off x="5493225" y="4808306"/>
            <a:ext cx="3323751" cy="1821094"/>
          </a:xfrm>
          <a:prstGeom prst="rect">
            <a:avLst/>
          </a:prstGeom>
          <a:noFill/>
        </p:spPr>
        <p:txBody>
          <a:bodyPr wrap="square" rtlCol="0">
            <a:noAutofit/>
          </a:bodyPr>
          <a:lstStyle/>
          <a:p>
            <a:pPr marL="228600" indent="-228600">
              <a:buFont typeface="Arial" pitchFamily="34" charset="0"/>
              <a:buChar char="•"/>
            </a:pPr>
            <a:r>
              <a:rPr lang="en-US" sz="2400" dirty="0" smtClean="0">
                <a:solidFill>
                  <a:prstClr val="black"/>
                </a:solidFill>
              </a:rPr>
              <a:t>Type in email under Username.</a:t>
            </a:r>
          </a:p>
          <a:p>
            <a:pPr marL="228600" indent="-228600">
              <a:buFont typeface="Arial" pitchFamily="34" charset="0"/>
              <a:buChar char="•"/>
            </a:pPr>
            <a:endParaRPr lang="en-US" sz="2400" dirty="0" smtClean="0">
              <a:solidFill>
                <a:prstClr val="black"/>
              </a:solidFill>
            </a:endParaRPr>
          </a:p>
          <a:p>
            <a:pPr marL="228600" indent="-228600">
              <a:buFont typeface="Arial" pitchFamily="34" charset="0"/>
              <a:buChar char="•"/>
            </a:pPr>
            <a:r>
              <a:rPr lang="en-US" sz="2400" dirty="0" smtClean="0">
                <a:solidFill>
                  <a:prstClr val="black"/>
                </a:solidFill>
              </a:rPr>
              <a:t>Enter Password</a:t>
            </a:r>
          </a:p>
        </p:txBody>
      </p:sp>
      <p:sp>
        <p:nvSpPr>
          <p:cNvPr id="4" name="Right Arrow 3"/>
          <p:cNvSpPr/>
          <p:nvPr/>
        </p:nvSpPr>
        <p:spPr>
          <a:xfrm>
            <a:off x="3686575" y="2379495"/>
            <a:ext cx="2250941" cy="993743"/>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48473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5898"/>
            <a:ext cx="9144000" cy="912343"/>
          </a:xfrm>
        </p:spPr>
        <p:txBody>
          <a:bodyPr>
            <a:noAutofit/>
          </a:bodyPr>
          <a:lstStyle/>
          <a:p>
            <a:r>
              <a:rPr lang="en-US" sz="4600" dirty="0" smtClean="0">
                <a:ln>
                  <a:noFill/>
                </a:ln>
                <a:solidFill>
                  <a:srgbClr val="F88600"/>
                </a:solidFill>
                <a:effectLst>
                  <a:outerShdw blurRad="50800" dist="38100" dir="2700000" algn="tl" rotWithShape="0">
                    <a:srgbClr val="000000">
                      <a:alpha val="43000"/>
                    </a:srgbClr>
                  </a:outerShdw>
                </a:effectLst>
              </a:rPr>
              <a:t>Teacher: </a:t>
            </a:r>
            <a:r>
              <a:rPr lang="en-US" sz="4600" dirty="0" smtClean="0">
                <a:ln>
                  <a:noFill/>
                </a:ln>
                <a:effectLst>
                  <a:outerShdw blurRad="50800" dist="38100" dir="2700000" algn="tl" rotWithShape="0">
                    <a:srgbClr val="000000">
                      <a:alpha val="43000"/>
                    </a:srgbClr>
                  </a:outerShdw>
                </a:effectLst>
              </a:rPr>
              <a:t>Select SAGE TEST</a:t>
            </a:r>
            <a:endParaRPr lang="en-US" sz="4600" dirty="0">
              <a:ln>
                <a:noFill/>
              </a:ln>
              <a:effectLst>
                <a:outerShdw blurRad="50800" dist="38100" dir="2700000" algn="tl" rotWithShape="0">
                  <a:srgbClr val="000000">
                    <a:alpha val="43000"/>
                  </a:srgbClr>
                </a:outerShdw>
              </a:effectLst>
            </a:endParaRPr>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5</a:t>
            </a:fld>
            <a:endParaRPr lang="en-US" dirty="0">
              <a:solidFill>
                <a:prstClr val="black">
                  <a:tint val="75000"/>
                </a:prstClr>
              </a:solidFill>
            </a:endParaRPr>
          </a:p>
        </p:txBody>
      </p:sp>
      <p:sp>
        <p:nvSpPr>
          <p:cNvPr id="6" name="TextBox 5"/>
          <p:cNvSpPr txBox="1"/>
          <p:nvPr/>
        </p:nvSpPr>
        <p:spPr>
          <a:xfrm>
            <a:off x="0" y="1796746"/>
            <a:ext cx="9144000" cy="461665"/>
          </a:xfrm>
          <a:prstGeom prst="rect">
            <a:avLst/>
          </a:prstGeom>
          <a:noFill/>
        </p:spPr>
        <p:txBody>
          <a:bodyPr wrap="square" rtlCol="0">
            <a:spAutoFit/>
          </a:bodyPr>
          <a:lstStyle/>
          <a:p>
            <a:pPr algn="ctr"/>
            <a:r>
              <a:rPr lang="en-US" sz="2400" b="1" dirty="0" smtClean="0">
                <a:solidFill>
                  <a:prstClr val="black"/>
                </a:solidFill>
              </a:rPr>
              <a:t>Test Administrator Interface: Operational </a:t>
            </a:r>
            <a:endParaRPr lang="en-US" sz="2400" b="1" dirty="0">
              <a:solidFill>
                <a:prstClr val="black"/>
              </a:solidFill>
            </a:endParaRPr>
          </a:p>
        </p:txBody>
      </p:sp>
      <p:sp>
        <p:nvSpPr>
          <p:cNvPr id="9" name="TextBox 8"/>
          <p:cNvSpPr txBox="1"/>
          <p:nvPr/>
        </p:nvSpPr>
        <p:spPr>
          <a:xfrm>
            <a:off x="577631" y="4622245"/>
            <a:ext cx="7656732" cy="1384995"/>
          </a:xfrm>
          <a:prstGeom prst="rect">
            <a:avLst/>
          </a:prstGeom>
          <a:noFill/>
        </p:spPr>
        <p:txBody>
          <a:bodyPr wrap="square" rtlCol="0">
            <a:spAutoFit/>
          </a:bodyPr>
          <a:lstStyle/>
          <a:p>
            <a:pPr marL="342900" indent="-342900">
              <a:buFont typeface="Wingdings" charset="2"/>
              <a:buChar char="ü"/>
            </a:pPr>
            <a:r>
              <a:rPr lang="en-US" sz="2800" b="1" dirty="0" smtClean="0">
                <a:solidFill>
                  <a:schemeClr val="accent5">
                    <a:lumMod val="50000"/>
                  </a:schemeClr>
                </a:solidFill>
              </a:rPr>
              <a:t>Select the SAGE test(s) you want to administer</a:t>
            </a:r>
          </a:p>
          <a:p>
            <a:pPr marL="342900" indent="-342900">
              <a:buFont typeface="Wingdings" charset="2"/>
              <a:buChar char="ü"/>
            </a:pPr>
            <a:endParaRPr lang="en-US" sz="2800" b="1" dirty="0" smtClean="0">
              <a:solidFill>
                <a:schemeClr val="accent5">
                  <a:lumMod val="50000"/>
                </a:schemeClr>
              </a:solidFill>
            </a:endParaRPr>
          </a:p>
          <a:p>
            <a:pPr marL="342900" indent="-342900">
              <a:buFont typeface="Wingdings" charset="2"/>
              <a:buChar char="ü"/>
            </a:pPr>
            <a:r>
              <a:rPr lang="en-US" sz="2800" b="1" dirty="0" smtClean="0">
                <a:solidFill>
                  <a:schemeClr val="accent5">
                    <a:lumMod val="50000"/>
                  </a:schemeClr>
                </a:solidFill>
              </a:rPr>
              <a:t>Click Start Session   </a:t>
            </a:r>
            <a:endParaRPr lang="en-US" sz="2800" b="1" dirty="0">
              <a:solidFill>
                <a:schemeClr val="accent5">
                  <a:lumMod val="50000"/>
                </a:schemeClr>
              </a:solidFil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209800"/>
            <a:ext cx="9659002" cy="1846814"/>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ight Arrow 9"/>
          <p:cNvSpPr/>
          <p:nvPr/>
        </p:nvSpPr>
        <p:spPr>
          <a:xfrm rot="13974239">
            <a:off x="1545275" y="3477962"/>
            <a:ext cx="1618445" cy="773774"/>
          </a:xfrm>
          <a:prstGeom prst="rightArrow">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38631950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366144"/>
            <a:ext cx="9540361" cy="596865"/>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4724435"/>
            <a:ext cx="9017974" cy="537610"/>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0" y="324835"/>
            <a:ext cx="9144000" cy="914400"/>
          </a:xfrm>
        </p:spPr>
        <p:txBody>
          <a:bodyPr/>
          <a:lstStyle/>
          <a:p>
            <a:r>
              <a:rPr lang="en-US" sz="4000" dirty="0" smtClean="0">
                <a:ln>
                  <a:noFill/>
                </a:ln>
                <a:solidFill>
                  <a:srgbClr val="F88600"/>
                </a:solidFill>
                <a:effectLst>
                  <a:outerShdw blurRad="50800" dist="38100" dir="2700000" algn="tl" rotWithShape="0">
                    <a:srgbClr val="000000">
                      <a:alpha val="43000"/>
                    </a:srgbClr>
                  </a:outerShdw>
                </a:effectLst>
              </a:rPr>
              <a:t>TEACHER: </a:t>
            </a:r>
            <a:r>
              <a:rPr lang="en-US" sz="4000" dirty="0" smtClean="0">
                <a:ln>
                  <a:noFill/>
                </a:ln>
                <a:effectLst>
                  <a:outerShdw blurRad="50800" dist="38100" dir="2700000" algn="tl" rotWithShape="0">
                    <a:srgbClr val="000000">
                      <a:alpha val="43000"/>
                    </a:srgbClr>
                  </a:outerShdw>
                </a:effectLst>
              </a:rPr>
              <a:t>Write </a:t>
            </a:r>
            <a:r>
              <a:rPr lang="en-US" sz="4000" u="sng" dirty="0" smtClean="0">
                <a:ln>
                  <a:noFill/>
                </a:ln>
                <a:effectLst>
                  <a:outerShdw blurRad="50800" dist="38100" dir="2700000" algn="tl" rotWithShape="0">
                    <a:srgbClr val="000000">
                      <a:alpha val="43000"/>
                    </a:srgbClr>
                  </a:outerShdw>
                </a:effectLst>
              </a:rPr>
              <a:t>Session ID</a:t>
            </a:r>
            <a:r>
              <a:rPr lang="en-US" sz="4000" dirty="0" smtClean="0">
                <a:ln>
                  <a:noFill/>
                </a:ln>
                <a:effectLst>
                  <a:outerShdw blurRad="50800" dist="38100" dir="2700000" algn="tl" rotWithShape="0">
                    <a:srgbClr val="000000">
                      <a:alpha val="43000"/>
                    </a:srgbClr>
                  </a:outerShdw>
                </a:effectLst>
              </a:rPr>
              <a:t/>
            </a:r>
            <a:br>
              <a:rPr lang="en-US" sz="4000" dirty="0" smtClean="0">
                <a:ln>
                  <a:noFill/>
                </a:ln>
                <a:effectLst>
                  <a:outerShdw blurRad="50800" dist="38100" dir="2700000" algn="tl" rotWithShape="0">
                    <a:srgbClr val="000000">
                      <a:alpha val="43000"/>
                    </a:srgbClr>
                  </a:outerShdw>
                </a:effectLst>
              </a:rPr>
            </a:br>
            <a:r>
              <a:rPr lang="en-US" sz="4000" dirty="0" smtClean="0">
                <a:ln>
                  <a:noFill/>
                </a:ln>
                <a:effectLst>
                  <a:outerShdw blurRad="50800" dist="38100" dir="2700000" algn="tl" rotWithShape="0">
                    <a:srgbClr val="000000">
                      <a:alpha val="43000"/>
                    </a:srgbClr>
                  </a:outerShdw>
                </a:effectLst>
              </a:rPr>
              <a:t>on Board</a:t>
            </a:r>
            <a:endParaRPr lang="en-US" sz="4000" dirty="0">
              <a:ln>
                <a:noFill/>
              </a:ln>
              <a:effectLst>
                <a:outerShdw blurRad="50800" dist="38100" dir="2700000" algn="tl" rotWithShape="0">
                  <a:srgbClr val="000000">
                    <a:alpha val="43000"/>
                  </a:srgbClr>
                </a:outerShdw>
              </a:effectLst>
            </a:endParaRPr>
          </a:p>
        </p:txBody>
      </p:sp>
      <p:sp>
        <p:nvSpPr>
          <p:cNvPr id="3" name="Content Placeholder 2"/>
          <p:cNvSpPr>
            <a:spLocks noGrp="1"/>
          </p:cNvSpPr>
          <p:nvPr>
            <p:ph idx="1"/>
          </p:nvPr>
        </p:nvSpPr>
        <p:spPr>
          <a:xfrm>
            <a:off x="341524" y="1706195"/>
            <a:ext cx="8572836" cy="609600"/>
          </a:xfrm>
          <a:ln>
            <a:noFill/>
          </a:ln>
        </p:spPr>
        <p:txBody>
          <a:bodyPr>
            <a:noAutofit/>
          </a:bodyPr>
          <a:lstStyle/>
          <a:p>
            <a:pPr marL="0" indent="4763" algn="ctr">
              <a:buNone/>
            </a:pPr>
            <a:r>
              <a:rPr lang="en-US" sz="3200" dirty="0" smtClean="0"/>
              <a:t>Note: Once test is selected and started you must </a:t>
            </a:r>
            <a:r>
              <a:rPr lang="en-US" sz="3200" b="1" dirty="0" smtClean="0"/>
              <a:t>write SESSION ID </a:t>
            </a:r>
            <a:r>
              <a:rPr lang="en-US" sz="3200" dirty="0" smtClean="0"/>
              <a:t>on the board</a:t>
            </a:r>
            <a:endParaRPr lang="en-US" sz="3200" dirty="0"/>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6</a:t>
            </a:fld>
            <a:endParaRPr lang="en-US" dirty="0">
              <a:solidFill>
                <a:prstClr val="black">
                  <a:tint val="75000"/>
                </a:prstClr>
              </a:solidFill>
            </a:endParaRPr>
          </a:p>
        </p:txBody>
      </p:sp>
      <p:sp>
        <p:nvSpPr>
          <p:cNvPr id="6" name="TextBox 5"/>
          <p:cNvSpPr txBox="1"/>
          <p:nvPr/>
        </p:nvSpPr>
        <p:spPr>
          <a:xfrm>
            <a:off x="304800" y="2952690"/>
            <a:ext cx="4537075" cy="400110"/>
          </a:xfrm>
          <a:prstGeom prst="rect">
            <a:avLst/>
          </a:prstGeom>
          <a:noFill/>
        </p:spPr>
        <p:txBody>
          <a:bodyPr wrap="square" rtlCol="0">
            <a:spAutoFit/>
          </a:bodyPr>
          <a:lstStyle/>
          <a:p>
            <a:r>
              <a:rPr lang="en-US" sz="2000" i="1" dirty="0" smtClean="0">
                <a:solidFill>
                  <a:prstClr val="black"/>
                </a:solidFill>
              </a:rPr>
              <a:t>Figure 1. Before Starting a Test Session</a:t>
            </a:r>
            <a:endParaRPr lang="en-US" sz="2000" i="1" dirty="0">
              <a:solidFill>
                <a:prstClr val="black"/>
              </a:solidFill>
            </a:endParaRPr>
          </a:p>
        </p:txBody>
      </p:sp>
      <p:sp>
        <p:nvSpPr>
          <p:cNvPr id="10" name="TextBox 9"/>
          <p:cNvSpPr txBox="1"/>
          <p:nvPr/>
        </p:nvSpPr>
        <p:spPr>
          <a:xfrm>
            <a:off x="341523" y="4326687"/>
            <a:ext cx="4347952" cy="400110"/>
          </a:xfrm>
          <a:prstGeom prst="rect">
            <a:avLst/>
          </a:prstGeom>
          <a:noFill/>
        </p:spPr>
        <p:txBody>
          <a:bodyPr wrap="square" rtlCol="0">
            <a:spAutoFit/>
          </a:bodyPr>
          <a:lstStyle/>
          <a:p>
            <a:r>
              <a:rPr lang="en-US" sz="2000" i="1" dirty="0" smtClean="0">
                <a:solidFill>
                  <a:prstClr val="black"/>
                </a:solidFill>
              </a:rPr>
              <a:t>Figure 2. After Starting a Test Session</a:t>
            </a:r>
            <a:endParaRPr lang="en-US" sz="2000" i="1" dirty="0">
              <a:solidFill>
                <a:prstClr val="black"/>
              </a:solidFill>
            </a:endParaRPr>
          </a:p>
        </p:txBody>
      </p:sp>
      <p:sp>
        <p:nvSpPr>
          <p:cNvPr id="7" name="Right Arrow 6"/>
          <p:cNvSpPr/>
          <p:nvPr/>
        </p:nvSpPr>
        <p:spPr>
          <a:xfrm rot="3378857">
            <a:off x="4321211" y="3588886"/>
            <a:ext cx="2564770" cy="487597"/>
          </a:xfrm>
          <a:prstGeom prst="rightArrow">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22488894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045" y="1608302"/>
            <a:ext cx="8040172" cy="4876746"/>
          </a:xfrm>
        </p:spPr>
        <p:txBody>
          <a:bodyPr>
            <a:normAutofit/>
          </a:bodyPr>
          <a:lstStyle/>
          <a:p>
            <a:pPr>
              <a:buFont typeface="Wingdings" charset="2"/>
              <a:buChar char="§"/>
            </a:pPr>
            <a:r>
              <a:rPr lang="en-US" sz="2800" dirty="0" smtClean="0"/>
              <a:t>Hand out </a:t>
            </a:r>
            <a:r>
              <a:rPr lang="en-US" sz="2800" b="1" dirty="0" smtClean="0"/>
              <a:t>tickets</a:t>
            </a:r>
            <a:r>
              <a:rPr lang="en-US" sz="2800" dirty="0" smtClean="0"/>
              <a:t> to each student.  </a:t>
            </a:r>
          </a:p>
          <a:p>
            <a:pPr>
              <a:buFont typeface="Wingdings" charset="2"/>
              <a:buChar char="§"/>
            </a:pPr>
            <a:r>
              <a:rPr lang="en-US" sz="2800" dirty="0" smtClean="0"/>
              <a:t>If this is the first SAGE test for students, hand out</a:t>
            </a:r>
            <a:r>
              <a:rPr lang="en-US" sz="2800" b="1" dirty="0" smtClean="0"/>
              <a:t> headphones as needed</a:t>
            </a:r>
            <a:r>
              <a:rPr lang="en-US" sz="2800" dirty="0" smtClean="0"/>
              <a:t>.  Tell students they are required to bring them to </a:t>
            </a:r>
            <a:r>
              <a:rPr lang="en-US" sz="2800" b="1" dirty="0" smtClean="0"/>
              <a:t>each SAGE test </a:t>
            </a:r>
            <a:r>
              <a:rPr lang="en-US" sz="2800" dirty="0" smtClean="0"/>
              <a:t>for the next few weeks.  </a:t>
            </a:r>
          </a:p>
          <a:p>
            <a:pPr>
              <a:buFont typeface="Wingdings" charset="2"/>
              <a:buChar char="§"/>
            </a:pPr>
            <a:r>
              <a:rPr lang="en-US" sz="2800" dirty="0" smtClean="0"/>
              <a:t>Have students Click on the </a:t>
            </a:r>
            <a:r>
              <a:rPr lang="en-US" sz="2800" b="1" dirty="0" smtClean="0"/>
              <a:t>Testing Icon </a:t>
            </a:r>
            <a:r>
              <a:rPr lang="en-US" sz="2800" dirty="0" smtClean="0"/>
              <a:t>(Secure Web Browser).</a:t>
            </a:r>
          </a:p>
          <a:p>
            <a:pPr marL="44450" indent="0">
              <a:buNone/>
            </a:pPr>
            <a:endParaRPr lang="en-US" sz="2800" dirty="0" smtClean="0"/>
          </a:p>
          <a:p>
            <a:pPr marL="501650" indent="-457200">
              <a:buFont typeface="+mj-lt"/>
              <a:buAutoNum type="arabicPeriod"/>
            </a:pPr>
            <a:endParaRPr lang="en-US" sz="2600" dirty="0" smtClean="0"/>
          </a:p>
          <a:p>
            <a:pPr marL="501650" indent="-457200">
              <a:buFont typeface="+mj-lt"/>
              <a:buAutoNum type="arabicPeriod"/>
            </a:pPr>
            <a:endParaRPr lang="en-US" dirty="0" smtClean="0"/>
          </a:p>
          <a:p>
            <a:pPr marL="501650" indent="-457200">
              <a:buFont typeface="+mj-lt"/>
              <a:buAutoNum type="arabicPeriod"/>
            </a:pPr>
            <a:endParaRPr lang="en-US" dirty="0" smtClean="0"/>
          </a:p>
          <a:p>
            <a:endParaRPr lang="en-US" dirty="0"/>
          </a:p>
        </p:txBody>
      </p:sp>
      <p:sp>
        <p:nvSpPr>
          <p:cNvPr id="3" name="Title 2"/>
          <p:cNvSpPr>
            <a:spLocks noGrp="1"/>
          </p:cNvSpPr>
          <p:nvPr>
            <p:ph type="title"/>
          </p:nvPr>
        </p:nvSpPr>
        <p:spPr/>
        <p:txBody>
          <a:bodyPr/>
          <a:lstStyle/>
          <a:p>
            <a:r>
              <a:rPr lang="en-US" sz="4800" dirty="0" smtClean="0">
                <a:solidFill>
                  <a:srgbClr val="FFFF00"/>
                </a:solidFill>
              </a:rPr>
              <a:t>STUDENTS: </a:t>
            </a:r>
            <a:r>
              <a:rPr lang="en-US" sz="4800" dirty="0" smtClean="0"/>
              <a:t>LOG in to SAGE</a:t>
            </a:r>
            <a:endParaRPr lang="en-US" sz="4800" dirty="0"/>
          </a:p>
        </p:txBody>
      </p:sp>
      <p:sp>
        <p:nvSpPr>
          <p:cNvPr id="5" name="Right Arrow 4"/>
          <p:cNvSpPr/>
          <p:nvPr/>
        </p:nvSpPr>
        <p:spPr>
          <a:xfrm rot="2184456">
            <a:off x="5815249" y="4745735"/>
            <a:ext cx="1740490" cy="487597"/>
          </a:xfrm>
          <a:prstGeom prst="rightArrow">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solidFill>
                <a:srgbClr val="FF0000"/>
              </a:solidFill>
            </a:endParaRPr>
          </a:p>
        </p:txBody>
      </p:sp>
      <p:pic>
        <p:nvPicPr>
          <p:cNvPr id="6" name="Picture 5" descr="Unknow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4601" y="5380148"/>
            <a:ext cx="1054100" cy="1104900"/>
          </a:xfrm>
          <a:prstGeom prst="rect">
            <a:avLst/>
          </a:prstGeom>
          <a:ln>
            <a:noFill/>
          </a:ln>
          <a:effectLst>
            <a:outerShdw blurRad="292100" dist="139700" dir="2700000" algn="tl" rotWithShape="0">
              <a:srgbClr val="333333">
                <a:alpha val="65000"/>
              </a:srgbClr>
            </a:outerShdw>
          </a:effectLst>
        </p:spPr>
      </p:pic>
      <p:pic>
        <p:nvPicPr>
          <p:cNvPr id="7" name="Picture 6" descr="Unknown-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0582" y="3867364"/>
            <a:ext cx="1041400" cy="2667000"/>
          </a:xfrm>
          <a:prstGeom prst="rect">
            <a:avLst/>
          </a:prstGeom>
          <a:ln>
            <a:noFill/>
          </a:ln>
          <a:effectLst>
            <a:outerShdw blurRad="292100" dist="139700" dir="2700000" algn="tl" rotWithShape="0">
              <a:srgbClr val="333333">
                <a:alpha val="65000"/>
              </a:srgbClr>
            </a:outerShdw>
          </a:effectLst>
        </p:spPr>
      </p:pic>
      <p:sp>
        <p:nvSpPr>
          <p:cNvPr id="8" name="Right Arrow 7"/>
          <p:cNvSpPr/>
          <p:nvPr/>
        </p:nvSpPr>
        <p:spPr>
          <a:xfrm rot="1815859">
            <a:off x="2389845" y="5181516"/>
            <a:ext cx="1740490" cy="487597"/>
          </a:xfrm>
          <a:prstGeom prst="rightArrow">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solidFill>
                <a:srgbClr val="FF0000"/>
              </a:solidFill>
            </a:endParaRPr>
          </a:p>
        </p:txBody>
      </p:sp>
      <p:sp>
        <p:nvSpPr>
          <p:cNvPr id="9" name="TextBox 8"/>
          <p:cNvSpPr txBox="1"/>
          <p:nvPr/>
        </p:nvSpPr>
        <p:spPr>
          <a:xfrm rot="1876227">
            <a:off x="3025006" y="5195482"/>
            <a:ext cx="1618683" cy="369332"/>
          </a:xfrm>
          <a:prstGeom prst="rect">
            <a:avLst/>
          </a:prstGeom>
          <a:noFill/>
        </p:spPr>
        <p:txBody>
          <a:bodyPr wrap="square" rtlCol="0">
            <a:spAutoFit/>
          </a:bodyPr>
          <a:lstStyle/>
          <a:p>
            <a:r>
              <a:rPr lang="en-US" dirty="0" smtClean="0">
                <a:solidFill>
                  <a:schemeClr val="accent3">
                    <a:lumMod val="75000"/>
                  </a:schemeClr>
                </a:solidFill>
              </a:rPr>
              <a:t>MAC</a:t>
            </a:r>
            <a:endParaRPr lang="en-US" dirty="0">
              <a:solidFill>
                <a:schemeClr val="accent3">
                  <a:lumMod val="75000"/>
                </a:schemeClr>
              </a:solidFill>
            </a:endParaRPr>
          </a:p>
        </p:txBody>
      </p:sp>
      <p:sp>
        <p:nvSpPr>
          <p:cNvPr id="10" name="TextBox 9"/>
          <p:cNvSpPr txBox="1"/>
          <p:nvPr/>
        </p:nvSpPr>
        <p:spPr>
          <a:xfrm rot="2111308">
            <a:off x="6346138" y="4709458"/>
            <a:ext cx="1618683" cy="369332"/>
          </a:xfrm>
          <a:prstGeom prst="rect">
            <a:avLst/>
          </a:prstGeom>
          <a:noFill/>
        </p:spPr>
        <p:txBody>
          <a:bodyPr wrap="square" rtlCol="0">
            <a:spAutoFit/>
          </a:bodyPr>
          <a:lstStyle/>
          <a:p>
            <a:r>
              <a:rPr lang="en-US" dirty="0" smtClean="0">
                <a:solidFill>
                  <a:schemeClr val="accent3">
                    <a:lumMod val="75000"/>
                  </a:schemeClr>
                </a:solidFill>
              </a:rPr>
              <a:t>PC</a:t>
            </a:r>
            <a:endParaRPr lang="en-US" dirty="0">
              <a:solidFill>
                <a:schemeClr val="accent3">
                  <a:lumMod val="75000"/>
                </a:schemeClr>
              </a:solidFill>
            </a:endParaRPr>
          </a:p>
        </p:txBody>
      </p:sp>
    </p:spTree>
    <p:extLst>
      <p:ext uri="{BB962C8B-B14F-4D97-AF65-F5344CB8AC3E}">
        <p14:creationId xmlns:p14="http://schemas.microsoft.com/office/powerpoint/2010/main" val="19302539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045" y="1608302"/>
            <a:ext cx="8040172" cy="4876746"/>
          </a:xfrm>
        </p:spPr>
        <p:txBody>
          <a:bodyPr>
            <a:normAutofit/>
          </a:bodyPr>
          <a:lstStyle/>
          <a:p>
            <a:pPr>
              <a:buFont typeface="Wingdings" charset="2"/>
              <a:buChar char="§"/>
            </a:pPr>
            <a:r>
              <a:rPr lang="en-US" sz="2800" dirty="0" smtClean="0"/>
              <a:t>Students </a:t>
            </a:r>
            <a:r>
              <a:rPr lang="en-US" sz="2800" b="1" dirty="0" smtClean="0"/>
              <a:t>SIGN IN</a:t>
            </a:r>
            <a:r>
              <a:rPr lang="en-US" sz="2800" dirty="0" smtClean="0"/>
              <a:t>.  </a:t>
            </a:r>
          </a:p>
          <a:p>
            <a:pPr marL="776288" lvl="1" indent="-457200">
              <a:buFont typeface="Wingdings" charset="2"/>
              <a:buChar char="§"/>
            </a:pPr>
            <a:r>
              <a:rPr lang="en-US" sz="2600" dirty="0" smtClean="0"/>
              <a:t>From their ticket:  </a:t>
            </a:r>
          </a:p>
          <a:p>
            <a:pPr marL="1050925" lvl="2" indent="-457200">
              <a:buFont typeface="Wingdings" charset="2"/>
              <a:buChar char="§"/>
            </a:pPr>
            <a:r>
              <a:rPr lang="en-US" sz="2400" dirty="0" smtClean="0"/>
              <a:t>Enter First Name </a:t>
            </a:r>
          </a:p>
          <a:p>
            <a:pPr marL="593725" lvl="2" indent="0">
              <a:buNone/>
            </a:pPr>
            <a:r>
              <a:rPr lang="en-US" sz="2400" dirty="0" smtClean="0"/>
              <a:t>     (as it appears on ticket), </a:t>
            </a:r>
          </a:p>
          <a:p>
            <a:pPr marL="1050925" lvl="2" indent="-457200">
              <a:buFont typeface="Wingdings" charset="2"/>
              <a:buChar char="§"/>
            </a:pPr>
            <a:r>
              <a:rPr lang="en-US" sz="2400" dirty="0" smtClean="0"/>
              <a:t>Enter SSID number, and </a:t>
            </a:r>
          </a:p>
          <a:p>
            <a:pPr marL="1050925" lvl="2" indent="-457200">
              <a:buFont typeface="Wingdings" charset="2"/>
              <a:buChar char="§"/>
            </a:pPr>
            <a:r>
              <a:rPr lang="en-US" sz="2400" dirty="0" smtClean="0"/>
              <a:t>Session ID.  </a:t>
            </a:r>
          </a:p>
          <a:p>
            <a:pPr marL="1325563" lvl="3" indent="-457200">
              <a:buFont typeface="Wingdings" charset="2"/>
              <a:buChar char="§"/>
            </a:pPr>
            <a:r>
              <a:rPr lang="en-US" sz="2200" dirty="0" smtClean="0"/>
              <a:t>The teacher will write the session ID on the board.  </a:t>
            </a:r>
          </a:p>
          <a:p>
            <a:pPr>
              <a:buFont typeface="Wingdings" charset="2"/>
              <a:buChar char="§"/>
            </a:pPr>
            <a:r>
              <a:rPr lang="en-US" sz="2800" b="1" dirty="0" smtClean="0"/>
              <a:t>Wait for Teacher </a:t>
            </a:r>
            <a:endParaRPr lang="en-US" sz="2800" dirty="0" smtClean="0"/>
          </a:p>
          <a:p>
            <a:pPr>
              <a:buFont typeface="Wingdings" charset="2"/>
              <a:buChar char="§"/>
            </a:pPr>
            <a:r>
              <a:rPr lang="en-US" sz="2800" b="1" dirty="0" smtClean="0"/>
              <a:t>Students select SAGE test. Begin.</a:t>
            </a:r>
          </a:p>
          <a:p>
            <a:pPr marL="44450" indent="0">
              <a:buNone/>
            </a:pPr>
            <a:endParaRPr lang="en-US" sz="2800" dirty="0"/>
          </a:p>
          <a:p>
            <a:pPr marL="44450" indent="0">
              <a:buNone/>
            </a:pPr>
            <a:endParaRPr lang="en-US" sz="2800" dirty="0" smtClean="0"/>
          </a:p>
          <a:p>
            <a:pPr marL="501650" indent="-457200">
              <a:buFont typeface="+mj-lt"/>
              <a:buAutoNum type="arabicPeriod"/>
            </a:pPr>
            <a:endParaRPr lang="en-US" sz="2600" dirty="0" smtClean="0"/>
          </a:p>
          <a:p>
            <a:pPr marL="501650" indent="-457200">
              <a:buFont typeface="+mj-lt"/>
              <a:buAutoNum type="arabicPeriod"/>
            </a:pPr>
            <a:endParaRPr lang="en-US" dirty="0" smtClean="0"/>
          </a:p>
          <a:p>
            <a:pPr marL="501650" indent="-457200">
              <a:buFont typeface="+mj-lt"/>
              <a:buAutoNum type="arabicPeriod"/>
            </a:pPr>
            <a:endParaRPr lang="en-US" dirty="0" smtClean="0"/>
          </a:p>
          <a:p>
            <a:endParaRPr lang="en-US" dirty="0"/>
          </a:p>
        </p:txBody>
      </p:sp>
      <p:sp>
        <p:nvSpPr>
          <p:cNvPr id="3" name="Title 2"/>
          <p:cNvSpPr>
            <a:spLocks noGrp="1"/>
          </p:cNvSpPr>
          <p:nvPr>
            <p:ph type="title"/>
          </p:nvPr>
        </p:nvSpPr>
        <p:spPr/>
        <p:txBody>
          <a:bodyPr/>
          <a:lstStyle/>
          <a:p>
            <a:r>
              <a:rPr lang="en-US" sz="4800" dirty="0" smtClean="0">
                <a:solidFill>
                  <a:srgbClr val="FFFF00"/>
                </a:solidFill>
              </a:rPr>
              <a:t>STUDENTs: </a:t>
            </a:r>
            <a:r>
              <a:rPr lang="en-US" sz="4800" dirty="0" smtClean="0"/>
              <a:t>LOG in to SAGE</a:t>
            </a:r>
            <a:endParaRPr lang="en-US" sz="4800" dirty="0"/>
          </a:p>
        </p:txBody>
      </p:sp>
      <p:pic>
        <p:nvPicPr>
          <p:cNvPr id="4" name="Picture 3" descr="studentSignInbutton.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29839" y="2244814"/>
            <a:ext cx="4033839" cy="2103607"/>
          </a:xfrm>
          <a:prstGeom prst="rect">
            <a:avLst/>
          </a:prstGeom>
          <a:ln>
            <a:noFill/>
          </a:ln>
          <a:effectLst>
            <a:outerShdw blurRad="190500" algn="tl" rotWithShape="0">
              <a:srgbClr val="000000">
                <a:alpha val="70000"/>
              </a:srgbClr>
            </a:outerShdw>
          </a:effectLst>
        </p:spPr>
      </p:pic>
      <p:sp>
        <p:nvSpPr>
          <p:cNvPr id="5" name="Right Arrow 4"/>
          <p:cNvSpPr/>
          <p:nvPr/>
        </p:nvSpPr>
        <p:spPr>
          <a:xfrm rot="460505">
            <a:off x="4117830" y="2760062"/>
            <a:ext cx="1236028" cy="487597"/>
          </a:xfrm>
          <a:prstGeom prst="rightArrow">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val="13740148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2725"/>
            <a:ext cx="9144000" cy="885826"/>
          </a:xfrm>
        </p:spPr>
        <p:txBody>
          <a:bodyPr>
            <a:normAutofit fontScale="90000"/>
          </a:bodyPr>
          <a:lstStyle/>
          <a:p>
            <a:r>
              <a:rPr lang="en-US" sz="4400" dirty="0" smtClean="0">
                <a:ln>
                  <a:noFill/>
                </a:ln>
                <a:solidFill>
                  <a:srgbClr val="F88600"/>
                </a:solidFill>
              </a:rPr>
              <a:t>TEACHER: </a:t>
            </a:r>
            <a:r>
              <a:rPr lang="en-US" sz="4400" dirty="0" smtClean="0"/>
              <a:t>View </a:t>
            </a:r>
            <a:r>
              <a:rPr lang="en-US" sz="4400" dirty="0" smtClean="0">
                <a:ln>
                  <a:noFill/>
                </a:ln>
              </a:rPr>
              <a:t>Students to </a:t>
            </a:r>
            <a:r>
              <a:rPr lang="en-US" sz="4400" dirty="0" err="1" smtClean="0">
                <a:ln>
                  <a:noFill/>
                </a:ln>
              </a:rPr>
              <a:t>ApprovE</a:t>
            </a:r>
            <a:endParaRPr lang="en-US" sz="4400" dirty="0">
              <a:ln>
                <a:noFill/>
              </a:ln>
            </a:endParaRPr>
          </a:p>
        </p:txBody>
      </p:sp>
      <p:sp>
        <p:nvSpPr>
          <p:cNvPr id="4" name="Slide Number Placeholder 3"/>
          <p:cNvSpPr>
            <a:spLocks noGrp="1"/>
          </p:cNvSpPr>
          <p:nvPr>
            <p:ph type="sldNum" sz="quarter" idx="12"/>
          </p:nvPr>
        </p:nvSpPr>
        <p:spPr/>
        <p:txBody>
          <a:bodyPr/>
          <a:lstStyle/>
          <a:p>
            <a:fld id="{89E68A67-840E-41CC-BCED-62C4D3E9E886}" type="slidenum">
              <a:rPr lang="en-US" smtClean="0">
                <a:solidFill>
                  <a:prstClr val="black">
                    <a:tint val="75000"/>
                  </a:prstClr>
                </a:solidFill>
              </a:rPr>
              <a:pPr/>
              <a:t>9</a:t>
            </a:fld>
            <a:endParaRPr lang="en-US" dirty="0">
              <a:solidFill>
                <a:prstClr val="black">
                  <a:tint val="75000"/>
                </a:prstClr>
              </a:solidFill>
            </a:endParaRPr>
          </a:p>
        </p:txBody>
      </p:sp>
      <p:sp>
        <p:nvSpPr>
          <p:cNvPr id="8" name="TextBox 7"/>
          <p:cNvSpPr txBox="1"/>
          <p:nvPr/>
        </p:nvSpPr>
        <p:spPr>
          <a:xfrm>
            <a:off x="579495" y="4474802"/>
            <a:ext cx="8335905" cy="1908215"/>
          </a:xfrm>
          <a:prstGeom prst="rect">
            <a:avLst/>
          </a:prstGeom>
          <a:noFill/>
          <a:ln>
            <a:noFill/>
          </a:ln>
        </p:spPr>
        <p:txBody>
          <a:bodyPr wrap="square" rtlCol="0">
            <a:spAutoFit/>
          </a:bodyPr>
          <a:lstStyle/>
          <a:p>
            <a:pPr marL="342900" indent="-342900">
              <a:spcAft>
                <a:spcPts val="600"/>
              </a:spcAft>
              <a:buFont typeface="Arial" pitchFamily="34" charset="0"/>
              <a:buChar char="•"/>
            </a:pPr>
            <a:r>
              <a:rPr lang="en-US" sz="2700" dirty="0" smtClean="0">
                <a:solidFill>
                  <a:prstClr val="black"/>
                </a:solidFill>
              </a:rPr>
              <a:t>[</a:t>
            </a:r>
            <a:r>
              <a:rPr lang="en-US" sz="2700" b="1" dirty="0" smtClean="0">
                <a:solidFill>
                  <a:prstClr val="black"/>
                </a:solidFill>
              </a:rPr>
              <a:t>Approvals</a:t>
            </a:r>
            <a:r>
              <a:rPr lang="en-US" sz="2700" dirty="0" smtClean="0">
                <a:solidFill>
                  <a:prstClr val="black"/>
                </a:solidFill>
              </a:rPr>
              <a:t>] button is clickable</a:t>
            </a:r>
          </a:p>
          <a:p>
            <a:pPr marL="342900" indent="-342900">
              <a:spcAft>
                <a:spcPts val="600"/>
              </a:spcAft>
              <a:buFont typeface="Arial" pitchFamily="34" charset="0"/>
              <a:buChar char="•"/>
            </a:pPr>
            <a:r>
              <a:rPr lang="en-US" sz="2700" dirty="0" smtClean="0">
                <a:solidFill>
                  <a:prstClr val="black"/>
                </a:solidFill>
              </a:rPr>
              <a:t>[</a:t>
            </a:r>
            <a:r>
              <a:rPr lang="en-US" sz="2700" b="1" dirty="0" smtClean="0">
                <a:solidFill>
                  <a:prstClr val="black"/>
                </a:solidFill>
              </a:rPr>
              <a:t>Approvals</a:t>
            </a:r>
            <a:r>
              <a:rPr lang="en-US" sz="2700" dirty="0" smtClean="0">
                <a:solidFill>
                  <a:prstClr val="black"/>
                </a:solidFill>
              </a:rPr>
              <a:t>] button says “[</a:t>
            </a:r>
            <a:r>
              <a:rPr lang="en-US" sz="2700" b="1" dirty="0" smtClean="0">
                <a:solidFill>
                  <a:prstClr val="black"/>
                </a:solidFill>
              </a:rPr>
              <a:t>Approvals (# of students)</a:t>
            </a:r>
            <a:r>
              <a:rPr lang="en-US" sz="2700" dirty="0" smtClean="0">
                <a:solidFill>
                  <a:prstClr val="black"/>
                </a:solidFill>
              </a:rPr>
              <a:t>].”</a:t>
            </a:r>
          </a:p>
          <a:p>
            <a:pPr marL="342900" indent="-342900">
              <a:spcAft>
                <a:spcPts val="600"/>
              </a:spcAft>
              <a:buFont typeface="Arial" pitchFamily="34" charset="0"/>
              <a:buChar char="•"/>
            </a:pPr>
            <a:r>
              <a:rPr lang="en-US" sz="2700" dirty="0" smtClean="0">
                <a:solidFill>
                  <a:prstClr val="black"/>
                </a:solidFill>
              </a:rPr>
              <a:t>Preview table lists each student and his or her selected test.</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495" y="1603962"/>
            <a:ext cx="5076195" cy="275852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10" name="Striped Right Arrow 9"/>
          <p:cNvSpPr/>
          <p:nvPr/>
        </p:nvSpPr>
        <p:spPr>
          <a:xfrm rot="12244617">
            <a:off x="5421937" y="2410164"/>
            <a:ext cx="2071246" cy="641108"/>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1" name="TextBox 10"/>
          <p:cNvSpPr txBox="1"/>
          <p:nvPr/>
        </p:nvSpPr>
        <p:spPr>
          <a:xfrm rot="1326398">
            <a:off x="5856509" y="2391823"/>
            <a:ext cx="2071800" cy="369332"/>
          </a:xfrm>
          <a:prstGeom prst="rect">
            <a:avLst/>
          </a:prstGeom>
          <a:noFill/>
        </p:spPr>
        <p:txBody>
          <a:bodyPr wrap="square" rtlCol="0">
            <a:spAutoFit/>
          </a:bodyPr>
          <a:lstStyle/>
          <a:p>
            <a:r>
              <a:rPr lang="en-US" dirty="0" smtClean="0">
                <a:solidFill>
                  <a:schemeClr val="accent3">
                    <a:lumMod val="75000"/>
                  </a:schemeClr>
                </a:solidFill>
              </a:rPr>
              <a:t>Click Approvals</a:t>
            </a:r>
            <a:endParaRPr lang="en-US" dirty="0">
              <a:solidFill>
                <a:schemeClr val="accent3">
                  <a:lumMod val="75000"/>
                </a:schemeClr>
              </a:solidFill>
            </a:endParaRPr>
          </a:p>
        </p:txBody>
      </p:sp>
    </p:spTree>
    <p:extLst>
      <p:ext uri="{BB962C8B-B14F-4D97-AF65-F5344CB8AC3E}">
        <p14:creationId xmlns:p14="http://schemas.microsoft.com/office/powerpoint/2010/main" val="5758877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ueYello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BlueYellow.thmx</Template>
  <TotalTime>1304</TotalTime>
  <Words>2727</Words>
  <Application>Microsoft Office PowerPoint</Application>
  <PresentationFormat>On-screen Show (4:3)</PresentationFormat>
  <Paragraphs>226</Paragraphs>
  <Slides>19</Slides>
  <Notes>13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BlueYellow</vt:lpstr>
      <vt:lpstr>SAGE  Summative Training  albion middle school  for Teachers  </vt:lpstr>
      <vt:lpstr>SAGE TRAINING TOPICS</vt:lpstr>
      <vt:lpstr>For TEachers</vt:lpstr>
      <vt:lpstr>TEACHER: Open Web Browser</vt:lpstr>
      <vt:lpstr>Teacher: Select SAGE TEST</vt:lpstr>
      <vt:lpstr>TEACHER: Write Session ID on Board</vt:lpstr>
      <vt:lpstr>STUDENTS: LOG in to SAGE</vt:lpstr>
      <vt:lpstr>STUDENTs: LOG in to SAGE</vt:lpstr>
      <vt:lpstr>TEACHER: View Students to ApprovE</vt:lpstr>
      <vt:lpstr>TEACHER: Approval Starts Student Testing</vt:lpstr>
      <vt:lpstr>Congratulations Students should be taking Sage!</vt:lpstr>
      <vt:lpstr>Teacher: Monitoring Student Progress</vt:lpstr>
      <vt:lpstr>Teacher: Student Statuses</vt:lpstr>
      <vt:lpstr>Teacher: Stopping/Pausing SAGE Tests </vt:lpstr>
      <vt:lpstr>Teacher: Stopping The Entire Session </vt:lpstr>
      <vt:lpstr>Teacher: Pausing Tests Of Individual Students </vt:lpstr>
      <vt:lpstr>Student Testing  Basic Test Rules</vt:lpstr>
      <vt:lpstr>Student Testing Basic Test Rules</vt:lpstr>
      <vt:lpstr>STUDENT Test Tools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SAGE  Summative Training  for administrators</dc:title>
  <dc:creator>Hal Sanderson</dc:creator>
  <cp:lastModifiedBy>Bates, Marianne</cp:lastModifiedBy>
  <cp:revision>49</cp:revision>
  <dcterms:created xsi:type="dcterms:W3CDTF">2014-02-03T03:41:37Z</dcterms:created>
  <dcterms:modified xsi:type="dcterms:W3CDTF">2014-03-21T17:14:02Z</dcterms:modified>
</cp:coreProperties>
</file>